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2" r:id="rId2"/>
    <p:sldId id="259" r:id="rId3"/>
    <p:sldId id="260" r:id="rId4"/>
    <p:sldId id="266" r:id="rId5"/>
    <p:sldId id="262" r:id="rId6"/>
    <p:sldId id="261" r:id="rId7"/>
    <p:sldId id="267" r:id="rId8"/>
    <p:sldId id="268" r:id="rId9"/>
    <p:sldId id="269" r:id="rId10"/>
    <p:sldId id="270" r:id="rId11"/>
    <p:sldId id="271" r:id="rId12"/>
    <p:sldId id="322" r:id="rId13"/>
    <p:sldId id="280" r:id="rId14"/>
    <p:sldId id="276" r:id="rId15"/>
    <p:sldId id="281" r:id="rId16"/>
    <p:sldId id="282" r:id="rId17"/>
    <p:sldId id="308" r:id="rId18"/>
    <p:sldId id="312" r:id="rId19"/>
    <p:sldId id="285" r:id="rId20"/>
    <p:sldId id="313" r:id="rId21"/>
    <p:sldId id="315" r:id="rId22"/>
    <p:sldId id="314" r:id="rId23"/>
    <p:sldId id="316" r:id="rId24"/>
    <p:sldId id="317" r:id="rId25"/>
    <p:sldId id="318" r:id="rId26"/>
    <p:sldId id="307" r:id="rId27"/>
    <p:sldId id="323" r:id="rId28"/>
    <p:sldId id="299" r:id="rId29"/>
    <p:sldId id="300" r:id="rId30"/>
    <p:sldId id="301" r:id="rId31"/>
    <p:sldId id="319" r:id="rId32"/>
    <p:sldId id="320" r:id="rId33"/>
    <p:sldId id="305" r:id="rId34"/>
    <p:sldId id="324" r:id="rId35"/>
  </p:sldIdLst>
  <p:sldSz cx="12192000" cy="6858000"/>
  <p:notesSz cx="7099300" cy="102346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4EA9D91-C8D9-4D3F-9F60-8E89C4E9D8CE}" type="datetimeFigureOut">
              <a:rPr lang="en-US" smtClean="0"/>
              <a:t>3/5/2015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8F256A2-129D-425C-A898-85F6A9494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07EA3-CC8F-412F-BB5E-2A742382B474}" type="slidenum">
              <a:rPr lang="hr-HR"/>
              <a:pPr/>
              <a:t>13</a:t>
            </a:fld>
            <a:endParaRPr lang="hr-H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7150" y="812800"/>
            <a:ext cx="7210425" cy="4056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36" y="5138274"/>
            <a:ext cx="5203743" cy="48678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62554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512959-A196-4E21-A531-8BA189989C25}" type="slidenum">
              <a:rPr lang="hr-HR"/>
              <a:pPr/>
              <a:t>14</a:t>
            </a:fld>
            <a:endParaRPr lang="hr-HR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09828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5781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864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78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652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645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6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324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154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185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903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85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BE7C4-5E10-492A-8816-A1D2C718ACF6}" type="datetimeFigureOut">
              <a:rPr lang="hr-HR" smtClean="0"/>
              <a:t>5.3.2015.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2A9A-745D-4344-8C77-D4D16DA7BDA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75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://www.ramtech.hr/" TargetMode="External"/><Relationship Id="rId7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hyperlink" Target="http://www.h-a-d.hr/" TargetMode="External"/><Relationship Id="rId10" Type="http://schemas.openxmlformats.org/officeDocument/2006/relationships/image" Target="../media/image5.emf"/><Relationship Id="rId4" Type="http://schemas.openxmlformats.org/officeDocument/2006/relationships/image" Target="../media/image2.png"/><Relationship Id="rId9" Type="http://schemas.openxmlformats.org/officeDocument/2006/relationships/oleObject" Target="../embeddings/Microsoft_Excel_97-2003_Worksheet2.xls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ramtech.h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h-a-d.h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37128" y="1505677"/>
            <a:ext cx="8730306" cy="5268211"/>
          </a:xfrm>
          <a:ln>
            <a:solidFill>
              <a:schemeClr val="bg1"/>
            </a:solidFill>
          </a:ln>
          <a:extLst/>
        </p:spPr>
        <p:txBody>
          <a:bodyPr>
            <a:normAutofit fontScale="92500" lnSpcReduction="10000"/>
          </a:bodyPr>
          <a:lstStyle/>
          <a:p>
            <a:pPr marL="0" marR="36576" indent="0" algn="r">
              <a:spcBef>
                <a:spcPts val="0"/>
              </a:spcBef>
              <a:buNone/>
              <a:defRPr/>
            </a:pPr>
            <a:r>
              <a:rPr lang="hr-HR" sz="2703" b="1" dirty="0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Hrvatsko </a:t>
            </a:r>
            <a:r>
              <a:rPr lang="hr-HR" sz="2703" b="1" dirty="0" err="1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asfaltersko</a:t>
            </a:r>
            <a:r>
              <a:rPr lang="hr-HR" sz="2703" b="1" dirty="0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 društvo</a:t>
            </a:r>
          </a:p>
          <a:p>
            <a:pPr marL="0" marR="36576" indent="0" algn="r">
              <a:spcBef>
                <a:spcPts val="0"/>
              </a:spcBef>
              <a:buNone/>
              <a:defRPr/>
            </a:pPr>
            <a:endParaRPr lang="hr-HR" sz="3716" b="1" dirty="0">
              <a:ln>
                <a:solidFill>
                  <a:schemeClr val="bg2"/>
                </a:solidFill>
              </a:ln>
              <a:latin typeface="Calibri" panose="020F0502020204030204" pitchFamily="34" charset="0"/>
            </a:endParaRPr>
          </a:p>
          <a:p>
            <a:pPr marL="0" marR="36576" indent="0" algn="r">
              <a:spcBef>
                <a:spcPts val="0"/>
              </a:spcBef>
              <a:buNone/>
              <a:defRPr/>
            </a:pPr>
            <a:endParaRPr lang="hr-HR" sz="3716" b="1" dirty="0">
              <a:ln>
                <a:solidFill>
                  <a:schemeClr val="bg2"/>
                </a:solidFill>
              </a:ln>
              <a:latin typeface="Calibri" panose="020F0502020204030204" pitchFamily="34" charset="0"/>
            </a:endParaRPr>
          </a:p>
          <a:p>
            <a:pPr marL="0" marR="36576" indent="0" algn="r">
              <a:spcBef>
                <a:spcPts val="0"/>
              </a:spcBef>
              <a:buNone/>
              <a:defRPr/>
            </a:pPr>
            <a:r>
              <a:rPr lang="hr-HR" sz="4054" dirty="0"/>
              <a:t>Razlike između empirijskog i fundamentalnog pristupa projektiranju </a:t>
            </a:r>
            <a:r>
              <a:rPr lang="hr-HR" sz="4054" dirty="0" smtClean="0"/>
              <a:t>asfaltnih mješavina</a:t>
            </a:r>
            <a:endParaRPr lang="hr-HR" sz="4054" dirty="0"/>
          </a:p>
          <a:p>
            <a:pPr marL="0" marR="36576" indent="0" algn="r">
              <a:spcBef>
                <a:spcPts val="0"/>
              </a:spcBef>
              <a:buNone/>
              <a:defRPr/>
            </a:pPr>
            <a:endParaRPr lang="hr-HR" sz="3378" b="1" dirty="0">
              <a:ln>
                <a:solidFill>
                  <a:schemeClr val="bg2"/>
                </a:solidFill>
              </a:ln>
              <a:latin typeface="Calibri" panose="020F0502020204030204" pitchFamily="34" charset="0"/>
            </a:endParaRPr>
          </a:p>
          <a:p>
            <a:pPr marL="0" marR="36576" indent="0" algn="r">
              <a:spcBef>
                <a:spcPts val="0"/>
              </a:spcBef>
              <a:buNone/>
              <a:defRPr/>
            </a:pPr>
            <a:r>
              <a:rPr lang="hr-HR" sz="3378" b="1" dirty="0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Tomislav Šafran</a:t>
            </a:r>
          </a:p>
          <a:p>
            <a:pPr marL="0" marR="36576" indent="0" algn="r">
              <a:spcBef>
                <a:spcPts val="0"/>
              </a:spcBef>
              <a:buNone/>
              <a:defRPr/>
            </a:pPr>
            <a:endParaRPr lang="hr-HR" sz="4561" b="1" dirty="0">
              <a:ln>
                <a:solidFill>
                  <a:schemeClr val="bg2"/>
                </a:solidFill>
              </a:ln>
              <a:latin typeface="Calibri" panose="020F0502020204030204" pitchFamily="34" charset="0"/>
            </a:endParaRPr>
          </a:p>
          <a:p>
            <a:pPr marL="0" marR="36576" indent="0" algn="r">
              <a:spcBef>
                <a:spcPts val="0"/>
              </a:spcBef>
              <a:buNone/>
              <a:defRPr/>
            </a:pPr>
            <a:endParaRPr lang="hr-HR" sz="4561" b="1" dirty="0">
              <a:ln>
                <a:solidFill>
                  <a:schemeClr val="bg2"/>
                </a:solidFill>
              </a:ln>
              <a:latin typeface="Calibri" panose="020F0502020204030204" pitchFamily="34" charset="0"/>
            </a:endParaRPr>
          </a:p>
          <a:p>
            <a:pPr marL="0" marR="36576" indent="0" algn="r">
              <a:spcBef>
                <a:spcPts val="0"/>
              </a:spcBef>
              <a:buNone/>
              <a:defRPr/>
            </a:pPr>
            <a:r>
              <a:rPr lang="hr-HR" sz="2365" b="1" dirty="0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Seminar ASFALTNI KOLNICI 2015</a:t>
            </a:r>
          </a:p>
          <a:p>
            <a:pPr marL="0" marR="36576" indent="0" algn="r">
              <a:spcBef>
                <a:spcPts val="0"/>
              </a:spcBef>
              <a:buNone/>
              <a:defRPr/>
            </a:pPr>
            <a:r>
              <a:rPr lang="hr-HR" sz="2365" b="1" dirty="0">
                <a:ln>
                  <a:solidFill>
                    <a:schemeClr val="bg2"/>
                  </a:solidFill>
                </a:ln>
                <a:latin typeface="Calibri" panose="020F0502020204030204" pitchFamily="34" charset="0"/>
              </a:rPr>
              <a:t>Opatija, 05. – 06. 03. 2015.</a:t>
            </a:r>
            <a:r>
              <a:rPr lang="hr-HR" sz="2703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r-HR" sz="2703" b="1" dirty="0">
                <a:ln>
                  <a:solidFill>
                    <a:schemeClr val="bg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    </a:t>
            </a:r>
            <a:endParaRPr lang="hr-HR" sz="2703" b="1" dirty="0">
              <a:ln>
                <a:solidFill>
                  <a:schemeClr val="bg2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9" y="144802"/>
            <a:ext cx="1309925" cy="1147693"/>
          </a:xfrm>
          <a:prstGeom prst="rect">
            <a:avLst/>
          </a:prstGeom>
          <a:solidFill>
            <a:srgbClr val="4D4D4D"/>
          </a:solidFill>
          <a:ln w="25400" algn="ctr">
            <a:solidFill>
              <a:srgbClr val="5C477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7139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184552"/>
              </p:ext>
            </p:extLst>
          </p:nvPr>
        </p:nvGraphicFramePr>
        <p:xfrm>
          <a:off x="295061" y="1510302"/>
          <a:ext cx="5735871" cy="4191854"/>
        </p:xfrm>
        <a:graphic>
          <a:graphicData uri="http://schemas.openxmlformats.org/drawingml/2006/table">
            <a:tbl>
              <a:tblPr/>
              <a:tblGrid>
                <a:gridCol w="771075"/>
                <a:gridCol w="1501191"/>
                <a:gridCol w="771075"/>
                <a:gridCol w="841712"/>
                <a:gridCol w="925409"/>
                <a:gridCol w="925409"/>
              </a:tblGrid>
              <a:tr h="262848">
                <a:tc gridSpan="6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Fizikalno-mehanička svojstva bitumenske </a:t>
                      </a:r>
                      <a:r>
                        <a:rPr lang="hr-HR" sz="800" b="1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mješavine </a:t>
                      </a:r>
                      <a:r>
                        <a:rPr lang="hr-HR" sz="1600" b="1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(EMPIRIJSKI PRISTUP)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04754"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5.2.2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Udio šupljina,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% (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2,5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5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max5,5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54"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5.3.3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Ispuna šupljina bitumenom,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min65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5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max83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max86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06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5.2.4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omjer indirektne vlačne čvrstoće,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 i="1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54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brzina deformacije,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(mm/10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ciklusa)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3519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relativna dubina kolotraga,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3519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udio šupljina u agregatu,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VMA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% (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VMA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3519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Otpornost na abraziju gumama s čavlima,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(ml)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491674">
                <a:tc gridSpan="6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C.1.2), a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volumetrijska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svojstva se 	određuju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2×35 udaraca,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 ili se uzimaju iz izvedenog asfaltnog sloja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(d)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koristi se  za  pješačke i biciklističke staze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ne koristi se u područjima kontinentalne klime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4433"/>
              </p:ext>
            </p:extLst>
          </p:nvPr>
        </p:nvGraphicFramePr>
        <p:xfrm>
          <a:off x="6218487" y="1504367"/>
          <a:ext cx="5857874" cy="4219123"/>
        </p:xfrm>
        <a:graphic>
          <a:graphicData uri="http://schemas.openxmlformats.org/drawingml/2006/table">
            <a:tbl>
              <a:tblPr/>
              <a:tblGrid>
                <a:gridCol w="879954"/>
                <a:gridCol w="2379044"/>
                <a:gridCol w="880575"/>
                <a:gridCol w="880575"/>
                <a:gridCol w="837726"/>
              </a:tblGrid>
              <a:tr h="12906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8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Fizikalno-mehanička svojstva bitumenske </a:t>
                      </a:r>
                      <a:r>
                        <a:rPr lang="hr-HR" sz="800" b="1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mješavine</a:t>
                      </a:r>
                      <a:r>
                        <a:rPr lang="hr-HR" sz="1200" b="1" i="1" dirty="0" smtClean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(FUNDAMENTALNI PRISTUP)</a:t>
                      </a:r>
                      <a:endParaRPr lang="hr-HR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290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5.2.2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Udio šupljina,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%(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min2,5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6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5.2.4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omjer indirektne vlačne čvrstoće,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(%)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72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brzina deformacije,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(mm/10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cikl.)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(f)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0,10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(g)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9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relativna dubina kolotraga,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(%)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9,0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5.4.4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Najmanja relativna deformacija pri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 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ciklusa,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ε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m/m) 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6-160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6-130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5.4.2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Modul krutosti,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(MPa)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4 500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3 600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3 600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6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Otpornost na abraziju gumama s čavlima,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(ml)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8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ANR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226428">
                <a:tc gridSpan="5">
                  <a:txBody>
                    <a:bodyPr/>
                    <a:lstStyle/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C.1.2)</a:t>
                      </a: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ili kružnim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(prema HRN EN 13108-20, točka C.5, tablica C.1, točka C.1.23)</a:t>
                      </a: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, 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volumetrijska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svojstva se određuju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2×35 udaraca,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D.3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 ili se uzimaju iz izvedenog asfaltnog sloja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D.9, tablica D.4, točka D.4.3. ili se uzimaju iz izvedenog asfaltnog sloja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D.9, tablica D.4, točka D.4.3.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C.1.2, valjkastim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 ili kružnim 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C.1.18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D.8, tablica D.3, točka D.3.4 ili D 3.7 ili se uzimaju iz izvedenog asfaltnog sloja prema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7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D.8, tablica D.3, točka D.3.4 ili D 3.7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(f)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0,10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u slučaju upotrebe mješavine s cestograđevnim bitumenom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(g)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0,15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u slučaju upotrebe mješavine s cestograđevnim bitumenom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380198" y="779349"/>
            <a:ext cx="5291191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fizikalno mehaničkih svojstava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9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9170512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3" y="671798"/>
            <a:ext cx="4950381" cy="5505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964" y="669166"/>
            <a:ext cx="5194242" cy="55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5071" y="50800"/>
            <a:ext cx="8929323" cy="569187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atin typeface="Arial" pitchFamily="34" charset="0"/>
                <a:cs typeface="Arial" pitchFamily="34" charset="0"/>
              </a:rPr>
              <a:t>U okviru početnog ispitivanja tipa za asfaltnu mješavinu mogu se ispitati sljedeća svojstva asfaltne mješavine: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00" y="51550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6396" y="118181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200" dirty="0">
                <a:solidFill>
                  <a:srgbClr val="C00000"/>
                </a:solidFill>
              </a:rPr>
              <a:t>Empirijska:</a:t>
            </a:r>
          </a:p>
          <a:p>
            <a:r>
              <a:rPr lang="hr-HR" sz="2200" dirty="0">
                <a:solidFill>
                  <a:srgbClr val="C00000"/>
                </a:solidFill>
              </a:rPr>
              <a:t>HRN EN 12697-22 : Otpornost na kolotraženje</a:t>
            </a:r>
          </a:p>
          <a:p>
            <a:pPr marL="0" indent="0">
              <a:buNone/>
            </a:pPr>
            <a:r>
              <a:rPr lang="hr-HR" sz="2200" dirty="0" smtClean="0"/>
              <a:t>Fundamentalna:</a:t>
            </a:r>
          </a:p>
          <a:p>
            <a:r>
              <a:rPr lang="hr-HR" sz="2200" dirty="0" smtClean="0"/>
              <a:t>HRN </a:t>
            </a:r>
            <a:r>
              <a:rPr lang="hr-HR" sz="2200" dirty="0"/>
              <a:t>EN 12697-24: Otpornost na zamor</a:t>
            </a:r>
          </a:p>
          <a:p>
            <a:r>
              <a:rPr lang="hr-HR" sz="2200" dirty="0"/>
              <a:t>HRN EN 12697-25: Otpornost prema trajnim deformacijama (jednoosni i troosni ciklični tlačni test)</a:t>
            </a:r>
          </a:p>
          <a:p>
            <a:r>
              <a:rPr lang="hr-HR" sz="2200" dirty="0"/>
              <a:t>HRN EN 12697-26: Krutost</a:t>
            </a:r>
          </a:p>
          <a:p>
            <a:pPr marL="0" indent="0">
              <a:buNone/>
            </a:pPr>
            <a:r>
              <a:rPr lang="hr-HR" sz="2200" dirty="0">
                <a:solidFill>
                  <a:srgbClr val="C00000"/>
                </a:solidFill>
              </a:rPr>
              <a:t>„Posebna” : </a:t>
            </a:r>
          </a:p>
          <a:p>
            <a:pPr marL="0" indent="0">
              <a:buNone/>
            </a:pPr>
            <a:r>
              <a:rPr lang="hr-HR" sz="2200" dirty="0" smtClean="0">
                <a:solidFill>
                  <a:srgbClr val="C00000"/>
                </a:solidFill>
              </a:rPr>
              <a:t>HRN </a:t>
            </a:r>
            <a:r>
              <a:rPr lang="hr-HR" sz="2200" dirty="0">
                <a:solidFill>
                  <a:srgbClr val="C00000"/>
                </a:solidFill>
              </a:rPr>
              <a:t>EN 12697-46: Otpornost asfalta na djelovanje niskih </a:t>
            </a:r>
            <a:r>
              <a:rPr lang="hr-HR" sz="2200" dirty="0" smtClean="0">
                <a:solidFill>
                  <a:srgbClr val="C00000"/>
                </a:solidFill>
              </a:rPr>
              <a:t>temperatura</a:t>
            </a:r>
          </a:p>
          <a:p>
            <a:pPr marL="0" indent="0">
              <a:buNone/>
            </a:pPr>
            <a:r>
              <a:rPr lang="hr-HR" sz="2400" dirty="0"/>
              <a:t>HRN EN-12697-44: Crack Propagation by semi-circular bending test</a:t>
            </a:r>
          </a:p>
          <a:p>
            <a:pPr marL="0" indent="0">
              <a:buNone/>
            </a:pPr>
            <a:r>
              <a:rPr lang="hr-HR" sz="2400" dirty="0"/>
              <a:t>HRN EN-12697-45: SATS test</a:t>
            </a:r>
          </a:p>
          <a:p>
            <a:pPr marL="0" indent="0">
              <a:buNone/>
            </a:pPr>
            <a:endParaRPr lang="hr-HR" sz="2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67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043" y="84112"/>
            <a:ext cx="12051957" cy="425713"/>
          </a:xfrm>
        </p:spPr>
        <p:txBody>
          <a:bodyPr>
            <a:normAutofit fontScale="90000"/>
          </a:bodyPr>
          <a:lstStyle/>
          <a:p>
            <a:r>
              <a:rPr lang="hr-HR" sz="2703" b="1" dirty="0" smtClean="0"/>
              <a:t/>
            </a:r>
            <a:br>
              <a:rPr lang="hr-HR" sz="2703" b="1" dirty="0" smtClean="0"/>
            </a:br>
            <a:r>
              <a:rPr lang="hr-HR" sz="2703" b="1" dirty="0"/>
              <a:t/>
            </a:r>
            <a:br>
              <a:rPr lang="hr-HR" sz="2703" b="1" dirty="0"/>
            </a:br>
            <a:r>
              <a:rPr lang="hr-HR" sz="2703" b="1" dirty="0" smtClean="0"/>
              <a:t>Laboratorijska priprema uzoraka za ispitivanje</a:t>
            </a:r>
            <a:br>
              <a:rPr lang="hr-HR" sz="2703" b="1" dirty="0" smtClean="0"/>
            </a:br>
            <a:r>
              <a:rPr lang="hr-HR" altLang="en-US" sz="2000" dirty="0"/>
              <a:t>Priprema asfaltne mješavine i asfaltnog sloja za potrebe ispitivanja svojstava asfalta tipa AC 8 surf u laboratorijski simuliranim uvjetima eksploatacije</a:t>
            </a:r>
            <a:r>
              <a:rPr lang="hr-HR" sz="2000" b="1" dirty="0"/>
              <a:t> </a:t>
            </a:r>
            <a:r>
              <a:rPr lang="hr-HR" sz="2800" b="1" dirty="0"/>
              <a:t/>
            </a:r>
            <a:br>
              <a:rPr lang="hr-HR" sz="2800" b="1" dirty="0"/>
            </a:br>
            <a:endParaRPr lang="hr-HR" sz="2703" b="1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5606" y="839755"/>
            <a:ext cx="9675774" cy="5637246"/>
          </a:xfrm>
        </p:spPr>
        <p:txBody>
          <a:bodyPr/>
          <a:lstStyle/>
          <a:p>
            <a:r>
              <a:rPr lang="hr-HR" sz="1520" b="1" dirty="0" smtClean="0"/>
              <a:t>HRN EN </a:t>
            </a:r>
            <a:r>
              <a:rPr lang="hr-HR" sz="1520" b="1" dirty="0"/>
              <a:t>12697-31: Gyratory </a:t>
            </a:r>
            <a:r>
              <a:rPr lang="hr-HR" sz="1520" b="1" dirty="0" smtClean="0"/>
              <a:t>Compactor, </a:t>
            </a:r>
            <a:r>
              <a:rPr lang="hr-HR" sz="1520" b="1" dirty="0"/>
              <a:t>HRN EN 12697-33: Roller </a:t>
            </a:r>
            <a:r>
              <a:rPr lang="hr-HR" sz="1520" b="1" dirty="0" smtClean="0"/>
              <a:t>Compactor, </a:t>
            </a:r>
            <a:r>
              <a:rPr lang="hr-HR" sz="1520" b="1" dirty="0"/>
              <a:t>HRN EN </a:t>
            </a:r>
            <a:r>
              <a:rPr lang="hr-HR" sz="1520" b="1" dirty="0" smtClean="0"/>
              <a:t>12697-35: Laboratory mixing</a:t>
            </a:r>
            <a:endParaRPr lang="hr-HR" sz="1520" b="1" dirty="0"/>
          </a:p>
          <a:p>
            <a:endParaRPr lang="hr-HR" sz="1520" b="1" dirty="0"/>
          </a:p>
          <a:p>
            <a:endParaRPr lang="hr-HR" sz="1520" b="1" dirty="0"/>
          </a:p>
          <a:p>
            <a:r>
              <a:rPr lang="hr-HR" sz="1520" b="1" dirty="0" smtClean="0"/>
              <a:t>HRN EN </a:t>
            </a:r>
            <a:r>
              <a:rPr lang="hr-HR" sz="1520" b="1" dirty="0"/>
              <a:t>12697-33: Roller Compactor</a:t>
            </a:r>
          </a:p>
          <a:p>
            <a:r>
              <a:rPr lang="hr-HR" sz="1520" b="1" dirty="0" smtClean="0"/>
              <a:t>HRN EN </a:t>
            </a:r>
            <a:r>
              <a:rPr lang="hr-HR" sz="1520" b="1" dirty="0"/>
              <a:t>12697-35 : Laboratory </a:t>
            </a:r>
            <a:r>
              <a:rPr lang="hr-HR" sz="1520" b="1" dirty="0" smtClean="0"/>
              <a:t>Mixing</a:t>
            </a:r>
            <a:endParaRPr lang="hr-HR" sz="1520" b="1" dirty="0"/>
          </a:p>
        </p:txBody>
      </p:sp>
      <p:pic>
        <p:nvPicPr>
          <p:cNvPr id="39943" name="Picture 7" descr="C:\Fotografije sve\Profi fotografije opreme\3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790" y="1424628"/>
            <a:ext cx="3733800" cy="2673350"/>
          </a:xfrm>
          <a:prstGeom prst="rect">
            <a:avLst/>
          </a:prstGeom>
          <a:noFill/>
        </p:spPr>
      </p:pic>
      <p:pic>
        <p:nvPicPr>
          <p:cNvPr id="39944" name="Picture 8" descr="C:\Fotografije sve\Profi fotografije opreme\3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4790" y="4191001"/>
            <a:ext cx="3733800" cy="2489200"/>
          </a:xfrm>
          <a:prstGeom prst="rect">
            <a:avLst/>
          </a:prstGeom>
          <a:noFill/>
        </p:spPr>
      </p:pic>
      <p:pic>
        <p:nvPicPr>
          <p:cNvPr id="39945" name="Picture 9" descr="C:\Fotografije sve\Profi fotografije opreme\3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0574" y="1425511"/>
            <a:ext cx="2195821" cy="2671582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5" y="4164561"/>
            <a:ext cx="3362646" cy="252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Fotografije sve\Profi fotografije opreme\3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3169" y="2139857"/>
            <a:ext cx="3861396" cy="2578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40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7" y="116632"/>
            <a:ext cx="8064896" cy="432048"/>
          </a:xfrm>
        </p:spPr>
        <p:txBody>
          <a:bodyPr>
            <a:normAutofit/>
          </a:bodyPr>
          <a:lstStyle/>
          <a:p>
            <a:r>
              <a:rPr lang="hr-HR" sz="2400" b="1" dirty="0" smtClean="0"/>
              <a:t>Uređaji za provedbu laboratorijskih ispitivanja</a:t>
            </a:r>
            <a:endParaRPr lang="hr-HR" sz="24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7" y="1066801"/>
            <a:ext cx="8280920" cy="5105400"/>
          </a:xfrm>
        </p:spPr>
        <p:txBody>
          <a:bodyPr/>
          <a:lstStyle/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endParaRPr lang="hr-HR" sz="2365" dirty="0">
              <a:solidFill>
                <a:schemeClr val="bg1"/>
              </a:solidFill>
            </a:endParaRPr>
          </a:p>
          <a:p>
            <a:endParaRPr lang="hr-HR" sz="2365" dirty="0">
              <a:solidFill>
                <a:schemeClr val="bg1"/>
              </a:solidFill>
            </a:endParaRPr>
          </a:p>
          <a:p>
            <a:endParaRPr lang="hr-HR" sz="2365" dirty="0">
              <a:solidFill>
                <a:schemeClr val="bg1"/>
              </a:solidFill>
            </a:endParaRPr>
          </a:p>
          <a:p>
            <a:endParaRPr lang="hr-HR" sz="2365" dirty="0">
              <a:solidFill>
                <a:schemeClr val="bg1"/>
              </a:solidFill>
            </a:endParaRPr>
          </a:p>
          <a:p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r>
              <a:rPr lang="hr-HR" sz="1858" dirty="0">
                <a:solidFill>
                  <a:schemeClr val="bg1"/>
                </a:solidFill>
              </a:rPr>
              <a:t>Laboratorij akreditiran prema HRN EN 17025 za područja ispitivanja:</a:t>
            </a:r>
          </a:p>
          <a:p>
            <a:pPr marL="0" indent="0">
              <a:buNone/>
            </a:pPr>
            <a:r>
              <a:rPr lang="hr-HR" sz="1858" dirty="0">
                <a:solidFill>
                  <a:schemeClr val="bg1"/>
                </a:solidFill>
              </a:rPr>
              <a:t>     agregata, , </a:t>
            </a:r>
            <a:r>
              <a:rPr lang="hr-HR" sz="1858" dirty="0" smtClean="0">
                <a:solidFill>
                  <a:schemeClr val="bg1"/>
                </a:solidFill>
              </a:rPr>
              <a:t>za </a:t>
            </a:r>
            <a:r>
              <a:rPr lang="hr-HR" sz="1858" dirty="0">
                <a:solidFill>
                  <a:schemeClr val="bg1"/>
                </a:solidFill>
              </a:rPr>
              <a:t>reciklirane mješavine i cementne stabilizacije</a:t>
            </a:r>
          </a:p>
        </p:txBody>
      </p:sp>
      <p:pic>
        <p:nvPicPr>
          <p:cNvPr id="12294" name="Picture 6" descr="C:\Fotografije sve\Profi fotografije opreme\3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68" y="1485661"/>
            <a:ext cx="4241318" cy="351275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6" y="1485661"/>
            <a:ext cx="3525279" cy="351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F:\DCIM\109MSDCF\DSC0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930" y="1485660"/>
            <a:ext cx="3657508" cy="3512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1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152401"/>
            <a:ext cx="7772400" cy="914400"/>
          </a:xfrm>
        </p:spPr>
        <p:txBody>
          <a:bodyPr>
            <a:normAutofit/>
          </a:bodyPr>
          <a:lstStyle/>
          <a:p>
            <a:r>
              <a:rPr lang="hr-HR" altLang="en-US" sz="2027" b="1" dirty="0"/>
              <a:t>AC 8  surf PmB 45/80-65 (</a:t>
            </a:r>
            <a:r>
              <a:rPr lang="hr-HR" altLang="en-US" sz="2027" b="1" dirty="0" smtClean="0"/>
              <a:t>PS- </a:t>
            </a:r>
            <a:r>
              <a:rPr lang="hr-HR" altLang="en-US" sz="2027" b="1" dirty="0"/>
              <a:t>159A/2009)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05000" y="990601"/>
            <a:ext cx="4495800" cy="2209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hr-HR" altLang="en-US" sz="1605" dirty="0"/>
              <a:t>    </a:t>
            </a:r>
            <a:r>
              <a:rPr lang="hr-HR" altLang="en-US" sz="1605" dirty="0" smtClean="0"/>
              <a:t> Granične </a:t>
            </a:r>
            <a:r>
              <a:rPr lang="hr-HR" altLang="en-US" sz="1605" dirty="0"/>
              <a:t>vrijednosti sastava i svojstava probnog tijela priređenog Marshall metodom koje mora      zadovoljiti probno tijelo načinjeno na bazi  asfaltne mješavine projektiranog sastava </a:t>
            </a:r>
          </a:p>
          <a:p>
            <a:pPr>
              <a:lnSpc>
                <a:spcPct val="90000"/>
              </a:lnSpc>
              <a:buFontTx/>
              <a:buNone/>
            </a:pPr>
            <a:endParaRPr lang="hr-HR" altLang="en-US" sz="1436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altLang="en-US" sz="1436" dirty="0"/>
              <a:t>CŠ/AU(min): 3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altLang="en-US" sz="1436" dirty="0"/>
              <a:t>CŠ/AU(max): 9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altLang="en-US" sz="1436" dirty="0"/>
              <a:t>ISPšKMsB(min): 55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hr-HR" altLang="en-US" sz="1436" dirty="0"/>
              <a:t>ISPšKMsB(max): 82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429000"/>
            <a:ext cx="4648200" cy="2743201"/>
          </a:xfrm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172200" y="1981201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en-US" sz="278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2" name="Picture 6" descr="F:\GP Krk\ITT\Fotke\DSC06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990600"/>
            <a:ext cx="3838575" cy="2884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1"/>
            <a:ext cx="3810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6477000" y="3962401"/>
            <a:ext cx="449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n-US" sz="1436" b="1">
                <a:solidFill>
                  <a:schemeClr val="tx2"/>
                </a:solidFill>
                <a:latin typeface="Times New Roman" panose="02020603050405020304" pitchFamily="18" charset="0"/>
              </a:rPr>
              <a:t>Uvjeti graničnih krivulja prema HRN EN 13108-1</a:t>
            </a:r>
          </a:p>
        </p:txBody>
      </p:sp>
    </p:spTree>
    <p:extLst>
      <p:ext uri="{BB962C8B-B14F-4D97-AF65-F5344CB8AC3E}">
        <p14:creationId xmlns:p14="http://schemas.microsoft.com/office/powerpoint/2010/main" val="39440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0"/>
            <a:ext cx="7772400" cy="533400"/>
          </a:xfrm>
        </p:spPr>
        <p:txBody>
          <a:bodyPr>
            <a:normAutofit/>
          </a:bodyPr>
          <a:lstStyle/>
          <a:p>
            <a:r>
              <a:rPr lang="hr-HR" altLang="en-US" sz="2027" b="1" dirty="0"/>
              <a:t>AC 8  surf PmB 45/80-65 (</a:t>
            </a:r>
            <a:r>
              <a:rPr lang="hr-HR" altLang="en-US" sz="2027" b="1" dirty="0" smtClean="0"/>
              <a:t>PS - </a:t>
            </a:r>
            <a:r>
              <a:rPr lang="hr-HR" altLang="en-US" sz="2027" b="1" dirty="0"/>
              <a:t>159A/2009</a:t>
            </a:r>
            <a:r>
              <a:rPr lang="hr-HR" altLang="en-US" sz="2027" b="1" dirty="0"/>
              <a:t>) </a:t>
            </a:r>
            <a:r>
              <a:rPr lang="hr-HR" altLang="en-US" sz="2027" b="1" dirty="0" smtClean="0"/>
              <a:t>– sastav asfaltne mješavine</a:t>
            </a:r>
            <a:endParaRPr lang="hr-HR" altLang="en-US" sz="2027" b="1" dirty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172200" y="1981201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r-Latn-RS" altLang="en-US" sz="278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295401"/>
            <a:ext cx="3962400" cy="347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1"/>
            <a:ext cx="47244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2200"/>
            <a:ext cx="4724400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257801"/>
            <a:ext cx="868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5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5520" y="116632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hr-HR" sz="2000" b="1" dirty="0" smtClean="0"/>
              <a:t>Otpornost </a:t>
            </a:r>
            <a:r>
              <a:rPr lang="hr-HR" sz="2000" b="1" dirty="0"/>
              <a:t>prema </a:t>
            </a:r>
            <a:r>
              <a:rPr lang="hr-HR" sz="2000" b="1" dirty="0" smtClean="0"/>
              <a:t>kolotraženju – empirijski pristup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>Ispitivanju dubine kolotraga u ovisnosti o broju prijelaza standardnog kotača prema metodi (HRN EN 12697-22 (procedura B- 10000 ciklusa)) 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54435"/>
            <a:ext cx="8394700" cy="66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981200" y="4876801"/>
            <a:ext cx="777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400" b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Rezultati ispitivanja asfalta </a:t>
            </a:r>
            <a:r>
              <a:rPr lang="hr-HR" sz="1400" b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tipa AC 8 surf proizvedenog </a:t>
            </a:r>
            <a:r>
              <a:rPr lang="hr-HR" sz="1400" b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sa bitumenom tipa PmB 45/80-65</a:t>
            </a:r>
          </a:p>
        </p:txBody>
      </p:sp>
      <p:pic>
        <p:nvPicPr>
          <p:cNvPr id="8" name="Picture 7" descr="F:\DCIM\109MSDCF\DSC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923" y="1268760"/>
            <a:ext cx="4191000" cy="3148013"/>
          </a:xfrm>
          <a:prstGeom prst="rect">
            <a:avLst/>
          </a:prstGeom>
          <a:noFill/>
        </p:spPr>
      </p:pic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6" y="1268761"/>
            <a:ext cx="4170363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0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03512" y="116632"/>
            <a:ext cx="8710736" cy="648072"/>
          </a:xfrm>
        </p:spPr>
        <p:txBody>
          <a:bodyPr>
            <a:normAutofit fontScale="90000"/>
          </a:bodyPr>
          <a:lstStyle/>
          <a:p>
            <a:r>
              <a:rPr lang="hr-HR" sz="2400" b="1" dirty="0"/>
              <a:t>Razredi otpornosti prema kolotraženju definirani prema produktnoj normi za asfaltbetone HRN EN 13108-1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512" y="908720"/>
            <a:ext cx="4038600" cy="3563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48" y="908721"/>
            <a:ext cx="4572000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822413"/>
            <a:ext cx="3200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822413"/>
            <a:ext cx="3200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1332" y="4483859"/>
            <a:ext cx="4055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 kern="0" dirty="0">
                <a:solidFill>
                  <a:srgbClr val="000000"/>
                </a:solidFill>
                <a:ea typeface="+mj-ea"/>
                <a:cs typeface="+mj-cs"/>
              </a:rPr>
              <a:t>Fotografije uzoraka prije i nakon kolotraženja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28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1"/>
            <a:ext cx="7772400" cy="609600"/>
          </a:xfrm>
        </p:spPr>
        <p:txBody>
          <a:bodyPr>
            <a:normAutofit/>
          </a:bodyPr>
          <a:lstStyle/>
          <a:p>
            <a:r>
              <a:rPr lang="hr-HR" altLang="en-US" sz="2027" b="1" dirty="0" smtClean="0"/>
              <a:t>Sustav ocjene </a:t>
            </a:r>
            <a:r>
              <a:rPr lang="hr-HR" altLang="en-US" sz="2027" b="1" dirty="0"/>
              <a:t>otpornosti prema kolotraženju</a:t>
            </a:r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1" y="1219201"/>
            <a:ext cx="8382000" cy="519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8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5" name="Picture 4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40303" y="852453"/>
            <a:ext cx="3582882" cy="81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Sadržaj</a:t>
            </a:r>
          </a:p>
          <a:p>
            <a:endParaRPr lang="hr-HR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4894" y="2469326"/>
            <a:ext cx="8929323" cy="569168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Razumijevanje osnovnih pojmova i uvjeta za projektiranje asfaltnih mješavina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40303" y="2469327"/>
            <a:ext cx="911290" cy="56916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4894" y="308476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propisanih sastava i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svojstava 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HRN EN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13108-1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0303" y="3088281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44894" y="3705755"/>
            <a:ext cx="8929323" cy="569187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„RAZRADI”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0303" y="3706505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44895" y="4324729"/>
            <a:ext cx="8929323" cy="569187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Provedba ispitivanja svojstava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0303" y="4324729"/>
            <a:ext cx="911290" cy="56918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4894" y="4943703"/>
            <a:ext cx="8929323" cy="569143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Konkretni primjeri u praksi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0303" y="4943659"/>
            <a:ext cx="911290" cy="56918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869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 tmFilter="0,0; .5, 0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333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0556 -0.35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5755 -0.3509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-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378" y="381000"/>
            <a:ext cx="10125312" cy="731108"/>
          </a:xfrm>
        </p:spPr>
        <p:txBody>
          <a:bodyPr>
            <a:normAutofit fontScale="90000"/>
          </a:bodyPr>
          <a:lstStyle/>
          <a:p>
            <a:r>
              <a:rPr lang="hr-HR" sz="2400" dirty="0" smtClean="0"/>
              <a:t>Ispitivanju </a:t>
            </a:r>
            <a:r>
              <a:rPr lang="hr-HR" sz="2400" dirty="0"/>
              <a:t>otpornosti asfalta na </a:t>
            </a:r>
            <a:r>
              <a:rPr lang="hr-HR" sz="2400" b="1" dirty="0"/>
              <a:t>zamor</a:t>
            </a:r>
            <a:r>
              <a:rPr lang="hr-HR" sz="2400" dirty="0"/>
              <a:t> prema standardnom postupku HRN EN </a:t>
            </a:r>
            <a:r>
              <a:rPr lang="hr-HR" sz="2400" dirty="0" smtClean="0"/>
              <a:t>12697-24 </a:t>
            </a:r>
            <a:r>
              <a:rPr lang="hr-HR" sz="2400" dirty="0"/>
              <a:t>(annex D, 4PB-PR</a:t>
            </a:r>
            <a:r>
              <a:rPr lang="hr-HR" sz="2400" dirty="0" smtClean="0"/>
              <a:t>) – </a:t>
            </a:r>
            <a:r>
              <a:rPr lang="hr-HR" sz="2400" b="1" dirty="0" smtClean="0"/>
              <a:t>fundamentalni pristup</a:t>
            </a:r>
            <a:endParaRPr lang="hr-HR" sz="2400" b="1" dirty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4031" y="1276411"/>
            <a:ext cx="5031259" cy="494433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9" y="1276413"/>
            <a:ext cx="5204381" cy="494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8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547818"/>
            <a:ext cx="7924800" cy="762000"/>
          </a:xfrm>
        </p:spPr>
        <p:txBody>
          <a:bodyPr/>
          <a:lstStyle/>
          <a:p>
            <a:r>
              <a:rPr lang="hr-HR" sz="2400" b="1" dirty="0"/>
              <a:t>Rezultati </a:t>
            </a:r>
            <a:r>
              <a:rPr lang="hr-HR" sz="2400" b="1" dirty="0" smtClean="0"/>
              <a:t>ispitivanja otpornosti asfaltne mješavine na zamor</a:t>
            </a:r>
            <a:endParaRPr lang="hr-HR" sz="2400" b="1" dirty="0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097088"/>
            <a:ext cx="7848600" cy="156051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625976"/>
            <a:ext cx="78486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981200" y="1371600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>
                <a:solidFill>
                  <a:srgbClr val="000000"/>
                </a:solidFill>
                <a:latin typeface="Times New Roman" charset="0"/>
                <a:cs typeface="Times New Roman" charset="0"/>
              </a:rPr>
              <a:t>Rezultati ispitivanja ovisnosti broja ciklusa pri zamoru (50% početnog sekantnog modula) </a:t>
            </a:r>
            <a:endParaRPr lang="hr-HR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 nametnutoj relativnoj deformaciji uzorka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057400" y="3810001"/>
            <a:ext cx="61670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Otpornost asfalta na zamor ispitana prema HRN EN </a:t>
            </a:r>
            <a:r>
              <a:rPr lang="hr-HR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12697-24</a:t>
            </a:r>
            <a:endParaRPr lang="hr-HR" dirty="0">
              <a:solidFill>
                <a:srgbClr val="000000"/>
              </a:solidFill>
              <a:latin typeface="Times New Roman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uz </a:t>
            </a:r>
            <a:r>
              <a:rPr lang="hr-HR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uvjete ispitivanja </a:t>
            </a:r>
            <a:r>
              <a:rPr lang="hr-HR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koji su definirani prema HRN EN </a:t>
            </a:r>
            <a:r>
              <a:rPr lang="hr-HR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13108-20</a:t>
            </a:r>
            <a:endParaRPr lang="hr-HR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5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1" y="365608"/>
            <a:ext cx="8512875" cy="1143000"/>
          </a:xfrm>
        </p:spPr>
        <p:txBody>
          <a:bodyPr/>
          <a:lstStyle/>
          <a:p>
            <a:r>
              <a:rPr lang="hr-HR" sz="2400" b="1" dirty="0"/>
              <a:t>Grafički prikaz rezultata </a:t>
            </a:r>
            <a:r>
              <a:rPr lang="hr-HR" sz="2400" b="1" dirty="0" smtClean="0"/>
              <a:t>ispitivanja otpornosti na zamor</a:t>
            </a:r>
            <a:endParaRPr lang="hr-HR" sz="2400" b="1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3" y="1210962"/>
            <a:ext cx="5159106" cy="365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19200"/>
            <a:ext cx="5194752" cy="365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hr-HR" sz="1600" dirty="0"/>
              <a:t> </a:t>
            </a:r>
            <a:r>
              <a:rPr lang="hr-HR" sz="2200" dirty="0"/>
              <a:t>Razredi otpornosti asfalta na zamor definirani prema produktnoj normi za asfaltbetone HRN EN 13108-1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736" y="1340768"/>
            <a:ext cx="4648200" cy="52578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3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60648"/>
            <a:ext cx="7772400" cy="1080120"/>
          </a:xfrm>
        </p:spPr>
        <p:txBody>
          <a:bodyPr/>
          <a:lstStyle/>
          <a:p>
            <a:r>
              <a:rPr lang="hr-HR" sz="2200" dirty="0" smtClean="0"/>
              <a:t>Ispitivanju </a:t>
            </a:r>
            <a:r>
              <a:rPr lang="hr-HR" sz="2200" dirty="0"/>
              <a:t>modula </a:t>
            </a:r>
            <a:r>
              <a:rPr lang="hr-HR" sz="2200" b="1" dirty="0"/>
              <a:t>krutost</a:t>
            </a:r>
            <a:r>
              <a:rPr lang="hr-HR" sz="2200" dirty="0"/>
              <a:t>i (apsolutne vrijednosti kompleksnog modula |E*|) asfalta prema standardnom postupku HRN EN </a:t>
            </a:r>
            <a:r>
              <a:rPr lang="hr-HR" sz="2200" dirty="0" smtClean="0"/>
              <a:t>12697-26:(</a:t>
            </a:r>
            <a:r>
              <a:rPr lang="hr-HR" sz="2200" dirty="0"/>
              <a:t>annex B: 4PB-PR</a:t>
            </a:r>
            <a:r>
              <a:rPr lang="hr-HR" sz="2200" dirty="0" smtClean="0"/>
              <a:t>) – </a:t>
            </a:r>
            <a:r>
              <a:rPr lang="hr-HR" sz="2200" b="1" dirty="0" smtClean="0"/>
              <a:t>fundamentalni pristup</a:t>
            </a:r>
            <a:endParaRPr lang="hr-HR" sz="2200" b="1" dirty="0"/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709" y="1412776"/>
            <a:ext cx="83820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4938386"/>
            <a:ext cx="390207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367808" y="4542532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>
                <a:solidFill>
                  <a:srgbClr val="000000"/>
                </a:solidFill>
                <a:latin typeface="Times New Roman" charset="0"/>
                <a:cs typeface="Arial" charset="0"/>
              </a:rPr>
              <a:t>Uvjeti ispitivanja i rezultat</a:t>
            </a:r>
          </a:p>
        </p:txBody>
      </p:sp>
    </p:spTree>
    <p:extLst>
      <p:ext uri="{BB962C8B-B14F-4D97-AF65-F5344CB8AC3E}">
        <p14:creationId xmlns:p14="http://schemas.microsoft.com/office/powerpoint/2010/main" val="16826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hr-HR" sz="2400" dirty="0"/>
              <a:t>Razredi krutosti asfalta definirani prema produktnoj normi za asfaltbetone HRN EN 13108-1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414655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9838"/>
            <a:ext cx="44831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5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44129" y="0"/>
            <a:ext cx="8765060" cy="609600"/>
          </a:xfrm>
        </p:spPr>
        <p:txBody>
          <a:bodyPr>
            <a:noAutofit/>
          </a:bodyPr>
          <a:lstStyle/>
          <a:p>
            <a:r>
              <a:rPr lang="hr-HR" sz="2000" b="1" dirty="0"/>
              <a:t>Izvještaj o početnom ispitivanju tipa – rezultati ispitivanja svojstava asfaltne mješavine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692697"/>
            <a:ext cx="6840760" cy="59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8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5071" y="50800"/>
            <a:ext cx="8929323" cy="569187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atin typeface="Arial" pitchFamily="34" charset="0"/>
                <a:cs typeface="Arial" pitchFamily="34" charset="0"/>
              </a:rPr>
              <a:t>Provedba na konkretnim projektima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00" y="51550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6396" y="11818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0" y="1869599"/>
            <a:ext cx="9964394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prstClr val="black"/>
                </a:solidFill>
              </a:rPr>
              <a:t>Državna cesta D 303 - Rovinjsko Selo – tankoslojni habajući sloj asfalta tipa BBTM 8B prema HRN EN 13108-2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prstClr val="black"/>
                </a:solidFill>
              </a:rPr>
              <a:t>Zračna luka Zagreb – pojačano održavanje asfaltnog kolnika središnjeg djela uzletno-sletne staze – habajući sloj asfalta tipa AC 16 surf i vezni sloj asfalta AC 22 bin prema HRN EN 13108-1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prstClr val="black"/>
                </a:solidFill>
              </a:rPr>
              <a:t>Morine to Merdare Kosova Motorway Project – habajući sloj asfalta tipa WC SMA 16 prema HRN EN 13108-5</a:t>
            </a:r>
            <a:endParaRPr lang="hr-H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32658"/>
            <a:ext cx="8208912" cy="432047"/>
          </a:xfrm>
        </p:spPr>
        <p:txBody>
          <a:bodyPr/>
          <a:lstStyle/>
          <a:p>
            <a:r>
              <a:rPr lang="hr-HR" sz="2027" dirty="0"/>
              <a:t>BBTM </a:t>
            </a:r>
            <a:r>
              <a:rPr lang="hr-HR" sz="2027" b="1" dirty="0"/>
              <a:t>8A – Državna cesta D 303 -  projektni zahtjevi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2063553" y="1414430"/>
          <a:ext cx="7992888" cy="4895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153"/>
                <a:gridCol w="3067979"/>
                <a:gridCol w="1291779"/>
                <a:gridCol w="831129"/>
                <a:gridCol w="1429487"/>
                <a:gridCol w="807361"/>
              </a:tblGrid>
              <a:tr h="1121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Redni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broj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Tehničko svojstvo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Ispitna norma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Uvjeti kvalitete definirani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projektom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tehnologije asfalta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Rezultati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laboratorijskih ispitivanja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proveden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ih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 asfaltnoj mješavini proizvedenoj i ugrađenoj u sloj u laboratoriju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Razred prema</a:t>
                      </a:r>
                      <a:endParaRPr lang="hr-HR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13108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19096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Void content,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000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en-GB" sz="10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12697-8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7-10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8,5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100" baseline="-25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hr-HR" sz="11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01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100" baseline="-25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hr-HR" sz="11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6237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1206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Voids filled with bitumen,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VFB</a:t>
                      </a:r>
                      <a:r>
                        <a:rPr lang="en-GB" sz="1000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2904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ym typeface="Symbol"/>
                        </a:rPr>
                        <a:t>no request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n/a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16210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     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13036 - 1</a:t>
                      </a:r>
                      <a:endParaRPr lang="hr-HR" sz="10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308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Dubina teksture MPD                                     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n/a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32422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hr-HR" sz="10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Otpornost prema klizanju</a:t>
                      </a:r>
                      <a:r>
                        <a:rPr lang="hr-HR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SRT]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13036 - 4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SRT 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72,0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n/a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582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Indirect tensile strength ratio, ITSR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12697-12</a:t>
                      </a:r>
                      <a:endParaRPr lang="hr-HR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12697-23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 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ITSR</a:t>
                      </a:r>
                      <a:r>
                        <a:rPr lang="de-DE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Wheel tracking slope, WTS</a:t>
                      </a:r>
                      <a:r>
                        <a:rPr lang="en-GB" sz="10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mm/1000 ciklusa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12697-22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≤ 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 [%]</a:t>
                      </a:r>
                      <a:endParaRPr lang="hr-HR" sz="10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                      6,2 %</a:t>
                      </a: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</a:t>
                      </a:r>
                      <a:r>
                        <a:rPr lang="de-DE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lang="de-DE" sz="11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</a:t>
                      </a:r>
                      <a:r>
                        <a:rPr lang="hr-HR" sz="11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  <a:r>
                        <a:rPr lang="de-DE" sz="11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r>
                        <a:rPr lang="de-DE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hr-HR" sz="11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Proportional rut depth,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lang="en-GB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      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3352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Stiffness                             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MPa]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12697-26, dodatak B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Smin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4000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4800 MPa</a:t>
                      </a: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</a:t>
                      </a:r>
                      <a:r>
                        <a:rPr lang="de-DE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Smin</a:t>
                      </a:r>
                      <a:r>
                        <a:rPr lang="hr-HR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3600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2953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4367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Resistance to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thermal Cracking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(TSRST)                  [°C]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12697-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46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-27°C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-30,5</a:t>
                      </a:r>
                      <a:endParaRPr lang="en-GB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n/a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991544" y="697070"/>
            <a:ext cx="7776864" cy="61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5372134" algn="l"/>
                <a:tab pos="5486435" algn="l"/>
              </a:tabLst>
            </a:pPr>
            <a:r>
              <a:rPr lang="hr-HR" sz="1182" b="1" dirty="0" smtClean="0">
                <a:latin typeface="Trebuchet MS" pitchFamily="34" charset="0"/>
              </a:rPr>
              <a:t>Projekt </a:t>
            </a:r>
            <a:r>
              <a:rPr lang="hr-HR" sz="1182" b="1" dirty="0">
                <a:latin typeface="Trebuchet MS" pitchFamily="34" charset="0"/>
              </a:rPr>
              <a:t>sastava oznake PS (Ramtech-Tegra)-001-2011 BBTM 8A</a:t>
            </a:r>
            <a:endParaRPr lang="en-GB" sz="1182" b="1" dirty="0"/>
          </a:p>
          <a:p>
            <a:pPr>
              <a:tabLst>
                <a:tab pos="5372134" algn="l"/>
                <a:tab pos="5486435" algn="l"/>
              </a:tabLst>
            </a:pPr>
            <a:endParaRPr lang="hr-HR" sz="1098" b="1" dirty="0">
              <a:latin typeface="Trebuchet MS" pitchFamily="34" charset="0"/>
              <a:ea typeface="Times New Roman" pitchFamily="18" charset="0"/>
            </a:endParaRPr>
          </a:p>
          <a:p>
            <a:pPr>
              <a:tabLst>
                <a:tab pos="5372134" algn="l"/>
                <a:tab pos="5486435" algn="l"/>
              </a:tabLst>
            </a:pP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Fizičko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–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mehanička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svojstva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asfaltne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mješavine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hr-HR" sz="1098" b="1" dirty="0">
                <a:latin typeface="Trebuchet MS" pitchFamily="34" charset="0"/>
                <a:ea typeface="Times New Roman" pitchFamily="18" charset="0"/>
              </a:rPr>
              <a:t>tipa BBTM  8A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0254" y="128518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2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7" y="179972"/>
            <a:ext cx="8280920" cy="504055"/>
          </a:xfrm>
        </p:spPr>
        <p:txBody>
          <a:bodyPr/>
          <a:lstStyle/>
          <a:p>
            <a:r>
              <a:rPr lang="hr-HR" sz="2027" dirty="0" smtClean="0"/>
              <a:t>  WC </a:t>
            </a:r>
            <a:r>
              <a:rPr lang="hr-HR" sz="2027" dirty="0"/>
              <a:t>SMA 16 PmB – </a:t>
            </a:r>
            <a:r>
              <a:rPr lang="hr-HR" sz="202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Kosovo Motorway Project - </a:t>
            </a:r>
            <a:r>
              <a:rPr lang="hr-HR" sz="2027" b="1" dirty="0"/>
              <a:t>projektni zahtjevi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2063553" y="1291682"/>
          <a:ext cx="8064898" cy="5237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245"/>
                <a:gridCol w="3095618"/>
                <a:gridCol w="1303417"/>
                <a:gridCol w="838617"/>
                <a:gridCol w="1442366"/>
                <a:gridCol w="814635"/>
              </a:tblGrid>
              <a:tr h="106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Redni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broj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Tehničko svojstvo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Ispitna norma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Uvjeti kvalitete definirani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projektom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tehnologije asfalta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Rezultati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laboratorijskih ispitivanja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proveden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ih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 asfaltnoj mješavini proizvedenoj i ugrađenoj u sloj u laboratoriju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Razred prema</a:t>
                      </a:r>
                      <a:endParaRPr lang="hr-HR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13108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264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Void content,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000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en-GB" sz="10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12697-8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3 - 6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5,0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max6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13363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GB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min3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340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Voids filled with bitumen, </a:t>
                      </a:r>
                      <a:r>
                        <a:rPr lang="en-GB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VFB</a:t>
                      </a:r>
                      <a:r>
                        <a:rPr lang="en-GB" sz="1000" baseline="-25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8725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71 - 83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76,0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VFB</a:t>
                      </a:r>
                      <a:r>
                        <a:rPr lang="en-GB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max83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87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Voids filled with bitumen, </a:t>
                      </a:r>
                      <a:r>
                        <a:rPr lang="en-GB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VFB</a:t>
                      </a:r>
                      <a:r>
                        <a:rPr lang="en-GB" sz="1000" baseline="-25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r>
                        <a:rPr lang="hr-HR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VFB</a:t>
                      </a:r>
                      <a:r>
                        <a:rPr lang="en-GB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min71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87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Drained material, D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12697-18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0,6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0,4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de-DE" sz="11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hr-HR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574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Indirect tensile strength ratio, ITSR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12697-12</a:t>
                      </a:r>
                      <a:endParaRPr lang="hr-HR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12697-23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 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ITSR</a:t>
                      </a:r>
                      <a:r>
                        <a:rPr lang="de-DE" sz="10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Wheel tracking slope, WTS</a:t>
                      </a:r>
                      <a:r>
                        <a:rPr lang="en-GB" sz="10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mm/1000 ciklusa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12697-22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≤ 0,07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WTS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87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Proportional rut depth,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lang="en-GB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      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≤ 5,0 [%]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4,9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</a:t>
                      </a:r>
                      <a:r>
                        <a:rPr lang="de-DE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</a:t>
                      </a:r>
                      <a:r>
                        <a:rPr lang="hr-HR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baseline="-25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2646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hr-HR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Stiffness                                                  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[MPa]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12697-26, dodatak B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Smin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de-DE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600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5100 MPa</a:t>
                      </a:r>
                      <a:endParaRPr lang="hr-HR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Smin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600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22646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Smax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GB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000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Smax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000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430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Resistance to fatigue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(microstrain)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12697-24, dodatak D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</a:t>
                      </a:r>
                      <a:r>
                        <a:rPr lang="en-GB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</a:t>
                      </a: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6-160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r-HR" sz="10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174</a:t>
                      </a:r>
                      <a:endParaRPr lang="en-GB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ε6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-160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[10-6 m/m]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430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Resistance to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thermal Cracking</a:t>
                      </a:r>
                      <a:r>
                        <a:rPr lang="en-GB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(TSRST)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12697-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46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-27°C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  -30,5 °C</a:t>
                      </a: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n/a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  <a:tr h="4308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Resistance to 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thermal Cracking          (UTST, -10°C)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HRN EN </a:t>
                      </a:r>
                      <a:r>
                        <a:rPr lang="de-DE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12697-</a:t>
                      </a:r>
                      <a:r>
                        <a:rPr lang="hr-HR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46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</a:t>
                      </a:r>
                      <a:r>
                        <a:rPr lang="hr-HR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4,0 MPa</a:t>
                      </a:r>
                      <a:endParaRPr lang="hr-HR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       4,3 MPa</a:t>
                      </a:r>
                    </a:p>
                  </a:txBody>
                  <a:tcPr marL="58835" marR="5883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n/a</a:t>
                      </a:r>
                      <a:endParaRPr lang="hr-HR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835" marR="58835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34746" y="581741"/>
            <a:ext cx="7877678" cy="61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5372134" algn="l"/>
                <a:tab pos="5486435" algn="l"/>
              </a:tabLst>
            </a:pPr>
            <a:r>
              <a:rPr lang="hr-HR" sz="1182" b="1" dirty="0">
                <a:latin typeface="Trebuchet MS" pitchFamily="34" charset="0"/>
                <a:ea typeface="Times New Roman" pitchFamily="18" charset="0"/>
              </a:rPr>
              <a:t>Projekt sastava oznake MD(Ramtech-Bechtel-KMP)-08-4-2011 WC SMA 16</a:t>
            </a:r>
          </a:p>
          <a:p>
            <a:pPr>
              <a:tabLst>
                <a:tab pos="5372134" algn="l"/>
                <a:tab pos="5486435" algn="l"/>
              </a:tabLst>
            </a:pPr>
            <a:endParaRPr lang="hr-HR" sz="1098" b="1" dirty="0">
              <a:latin typeface="Trebuchet MS" pitchFamily="34" charset="0"/>
              <a:ea typeface="Times New Roman" pitchFamily="18" charset="0"/>
            </a:endParaRPr>
          </a:p>
          <a:p>
            <a:pPr>
              <a:tabLst>
                <a:tab pos="5372134" algn="l"/>
                <a:tab pos="5486435" algn="l"/>
              </a:tabLst>
            </a:pP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Fizičko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–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mehanička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svojstva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asfaltne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mješavine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SMA 16 (</a:t>
            </a:r>
            <a:r>
              <a:rPr lang="en-GB" sz="1098" b="1" dirty="0" err="1">
                <a:latin typeface="Trebuchet MS" pitchFamily="34" charset="0"/>
                <a:ea typeface="Times New Roman" pitchFamily="18" charset="0"/>
              </a:rPr>
              <a:t>PmB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 45/80-65) and Polymer</a:t>
            </a:r>
            <a:r>
              <a:rPr lang="hr-HR" sz="1098" b="1" dirty="0">
                <a:latin typeface="Trebuchet MS" pitchFamily="34" charset="0"/>
                <a:ea typeface="Times New Roman" pitchFamily="18" charset="0"/>
              </a:rPr>
              <a:t> </a:t>
            </a:r>
            <a:r>
              <a:rPr lang="en-GB" sz="1098" b="1" dirty="0">
                <a:latin typeface="Trebuchet MS" pitchFamily="34" charset="0"/>
                <a:ea typeface="Times New Roman" pitchFamily="18" charset="0"/>
              </a:rPr>
              <a:t>Modified Asphalt (PMA)</a:t>
            </a:r>
            <a:endParaRPr lang="en-GB" sz="1098" b="1" dirty="0"/>
          </a:p>
        </p:txBody>
      </p:sp>
      <p:sp>
        <p:nvSpPr>
          <p:cNvPr id="5" name="Rectangle 4"/>
          <p:cNvSpPr/>
          <p:nvPr/>
        </p:nvSpPr>
        <p:spPr>
          <a:xfrm>
            <a:off x="1008247" y="65698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9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84498" y="71566"/>
            <a:ext cx="8929323" cy="569168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Razumijevanje osnovnih pojmova i uvjeta za projektiranje asfaltnih mješavina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9903" y="71567"/>
            <a:ext cx="911290" cy="56916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239395" y="893859"/>
            <a:ext cx="3399176" cy="58930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it-IT" sz="14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Model sastava laboratorijskog probnog tijela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307236"/>
              </p:ext>
            </p:extLst>
          </p:nvPr>
        </p:nvGraphicFramePr>
        <p:xfrm>
          <a:off x="239394" y="1483159"/>
          <a:ext cx="3399177" cy="3383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Worksheet" r:id="rId7" imgW="2405880" imgH="2395800" progId="Excel.Sheet.8">
                  <p:embed/>
                </p:oleObj>
              </mc:Choice>
              <mc:Fallback>
                <p:oleObj name="Worksheet" r:id="rId7" imgW="2405880" imgH="23958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9394" y="1483159"/>
                        <a:ext cx="3399177" cy="3383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V="1">
            <a:off x="3058160" y="1960880"/>
            <a:ext cx="2418080" cy="1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58160" y="2741541"/>
            <a:ext cx="2418080" cy="1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35548" y="2326841"/>
            <a:ext cx="4940692" cy="18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75840" y="4033520"/>
            <a:ext cx="3200400" cy="8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684783"/>
              </p:ext>
            </p:extLst>
          </p:nvPr>
        </p:nvGraphicFramePr>
        <p:xfrm>
          <a:off x="5773203" y="1894191"/>
          <a:ext cx="3853572" cy="88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Worksheet" r:id="rId9" imgW="3004200" imgH="688680" progId="Excel.Sheet.8">
                  <p:embed/>
                </p:oleObj>
              </mc:Choice>
              <mc:Fallback>
                <p:oleObj name="Worksheet" r:id="rId9" imgW="3004200" imgH="6886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773203" y="1894191"/>
                        <a:ext cx="3853572" cy="88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>
            <a:spLocks/>
          </p:cNvSpPr>
          <p:nvPr/>
        </p:nvSpPr>
        <p:spPr>
          <a:xfrm>
            <a:off x="5549158" y="1808475"/>
            <a:ext cx="5139162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šupljina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5549157" y="2173197"/>
            <a:ext cx="513916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šupljina u kamenom materijalu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5549158" y="2550954"/>
            <a:ext cx="5139161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bitumena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549157" y="3830875"/>
            <a:ext cx="5131627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kamenog materijala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6386459" y="929954"/>
            <a:ext cx="3399176" cy="58930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20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OSNOVNI POJMOVI</a:t>
            </a:r>
            <a:endParaRPr lang="hr-HR" sz="20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5751592" y="2958947"/>
            <a:ext cx="511960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Ispuna </a:t>
            </a:r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šupljina kamenog materijala bitumenom</a:t>
            </a:r>
          </a:p>
        </p:txBody>
      </p:sp>
      <p:sp>
        <p:nvSpPr>
          <p:cNvPr id="37" name="Right Brace 36"/>
          <p:cNvSpPr/>
          <p:nvPr/>
        </p:nvSpPr>
        <p:spPr>
          <a:xfrm>
            <a:off x="5476240" y="1615845"/>
            <a:ext cx="386080" cy="1655675"/>
          </a:xfrm>
          <a:prstGeom prst="rightBrace">
            <a:avLst>
              <a:gd name="adj1" fmla="val 0"/>
              <a:gd name="adj2" fmla="val 47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Rectangle 37"/>
          <p:cNvSpPr>
            <a:spLocks/>
          </p:cNvSpPr>
          <p:nvPr/>
        </p:nvSpPr>
        <p:spPr>
          <a:xfrm>
            <a:off x="6386459" y="939498"/>
            <a:ext cx="3399176" cy="58930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20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IZVEDENI POJMOVI</a:t>
            </a:r>
            <a:endParaRPr lang="hr-HR" sz="20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1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43256 0.0016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6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7 L -0.43256 -3.7037E-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2.96296E-6 L -0.43256 -0.0023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-1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57 2.96296E-6 L -0.43243 -0.136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6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68 0.0747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0.07477 L -0.44909 0.0442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3" grpId="2" animBg="1"/>
      <p:bldP spid="37" grpId="0" animBg="1"/>
      <p:bldP spid="37" grpId="1" animBg="1"/>
      <p:bldP spid="38" grpId="0" animBg="1"/>
      <p:bldP spid="3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5" y="116633"/>
            <a:ext cx="8280919" cy="648072"/>
          </a:xfrm>
        </p:spPr>
        <p:txBody>
          <a:bodyPr>
            <a:noAutofit/>
          </a:bodyPr>
          <a:lstStyle/>
          <a:p>
            <a:r>
              <a:rPr lang="hr-HR" sz="2000" b="1" dirty="0" smtClean="0"/>
              <a:t>Zračna </a:t>
            </a:r>
            <a:r>
              <a:rPr lang="hr-HR" sz="2000" b="1" dirty="0"/>
              <a:t>luka </a:t>
            </a:r>
            <a:r>
              <a:rPr lang="hr-HR" sz="2000" b="1" dirty="0" smtClean="0"/>
              <a:t>Zagreb AC </a:t>
            </a:r>
            <a:r>
              <a:rPr lang="hr-HR" sz="2000" b="1" dirty="0"/>
              <a:t>22V/AC 16H </a:t>
            </a:r>
            <a:r>
              <a:rPr lang="hr-HR" sz="2000" b="1" dirty="0" smtClean="0"/>
              <a:t>-</a:t>
            </a:r>
            <a:r>
              <a:rPr lang="hr-HR" sz="2000" b="1" dirty="0"/>
              <a:t>USS – projektni zahtjevi</a:t>
            </a:r>
            <a:br>
              <a:rPr lang="hr-HR" sz="2000" b="1" dirty="0"/>
            </a:br>
            <a:r>
              <a:rPr lang="hr-HR" sz="1400" dirty="0">
                <a:latin typeface="Trebuchet MS" pitchFamily="34" charset="0"/>
                <a:ea typeface="Times New Roman" pitchFamily="18" charset="0"/>
                <a:cs typeface="Arial" pitchFamily="34" charset="0"/>
              </a:rPr>
              <a:t>Projekt sastava oznake PS(Ramtech-Viadukt)-AC 22V, AC 16H – ZLZ-2011</a:t>
            </a:r>
            <a:r>
              <a:rPr lang="hr-HR" sz="1400" dirty="0">
                <a:solidFill>
                  <a:srgbClr val="00000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hr-HR" sz="1400" dirty="0">
                <a:solidFill>
                  <a:srgbClr val="000000"/>
                </a:solidFill>
                <a:latin typeface="Trebuchet MS" pitchFamily="34" charset="0"/>
                <a:ea typeface="Times New Roman" pitchFamily="18" charset="0"/>
                <a:cs typeface="Arial" pitchFamily="34" charset="0"/>
              </a:rPr>
            </a:br>
            <a:endParaRPr lang="hr-HR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632" y="692696"/>
            <a:ext cx="6778625" cy="2880320"/>
          </a:xfrm>
        </p:spPr>
        <p:txBody>
          <a:bodyPr/>
          <a:lstStyle/>
          <a:p>
            <a:pPr marL="0" indent="0">
              <a:buNone/>
            </a:pPr>
            <a:endParaRPr lang="hr-HR" sz="1436" b="1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endParaRPr lang="hr-HR" sz="1436" dirty="0"/>
          </a:p>
          <a:p>
            <a:pPr marL="0" indent="0">
              <a:buNone/>
            </a:pPr>
            <a:endParaRPr lang="hr-HR" sz="1436" b="1" dirty="0"/>
          </a:p>
          <a:p>
            <a:pPr marL="0" indent="0">
              <a:buNone/>
            </a:pPr>
            <a:endParaRPr lang="hr-HR" sz="1436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35561" y="692696"/>
          <a:ext cx="7848873" cy="2692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2203445"/>
                <a:gridCol w="1427068"/>
                <a:gridCol w="1855188"/>
                <a:gridCol w="1427068"/>
              </a:tblGrid>
              <a:tr h="174547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>
                          <a:effectLst/>
                        </a:rPr>
                        <a:t>HRN EN </a:t>
                      </a:r>
                      <a:r>
                        <a:rPr lang="hr-HR" sz="1000" dirty="0" smtClean="0">
                          <a:effectLst/>
                        </a:rPr>
                        <a:t>13108-1 </a:t>
                      </a:r>
                      <a:r>
                        <a:rPr lang="hr-HR" sz="1000" b="1" dirty="0" smtClean="0"/>
                        <a:t>Fizikalno-mehanička svojstva </a:t>
                      </a:r>
                      <a:r>
                        <a:rPr lang="pt-BR" sz="1000" b="1" dirty="0" smtClean="0"/>
                        <a:t>asfaltbetona AC </a:t>
                      </a:r>
                      <a:r>
                        <a:rPr lang="hr-HR" sz="1000" b="1" dirty="0" smtClean="0"/>
                        <a:t>22</a:t>
                      </a:r>
                      <a:r>
                        <a:rPr lang="pt-BR" sz="1000" b="1" dirty="0" smtClean="0"/>
                        <a:t>-</a:t>
                      </a:r>
                      <a:r>
                        <a:rPr lang="hr-HR" sz="1000" b="1" dirty="0" smtClean="0"/>
                        <a:t>V</a:t>
                      </a:r>
                      <a:r>
                        <a:rPr lang="pt-BR" sz="1000" b="1" dirty="0" smtClean="0"/>
                        <a:t> za </a:t>
                      </a:r>
                      <a:r>
                        <a:rPr lang="hr-HR" sz="1000" b="1" dirty="0" smtClean="0"/>
                        <a:t>vezni</a:t>
                      </a:r>
                      <a:r>
                        <a:rPr lang="pt-BR" sz="1000" b="1" dirty="0" smtClean="0"/>
                        <a:t> sloj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</a:rPr>
                        <a:t> Točka </a:t>
                      </a:r>
                      <a:r>
                        <a:rPr lang="hr-HR" sz="1000" dirty="0">
                          <a:effectLst/>
                        </a:rPr>
                        <a:t>norme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Tehničko svojstvo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I</a:t>
                      </a:r>
                      <a:r>
                        <a:rPr lang="pl-PL" sz="1000" dirty="0">
                          <a:effectLst/>
                        </a:rPr>
                        <a:t>spitna norma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Uvjeti kvalitete</a:t>
                      </a: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(razred)</a:t>
                      </a:r>
                      <a:endParaRPr lang="hr-HR" sz="1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5.2.2 </a:t>
                      </a:r>
                      <a:r>
                        <a:rPr lang="hr-HR" sz="1000" baseline="30000" dirty="0" smtClean="0">
                          <a:effectLst/>
                        </a:rPr>
                        <a:t>(a) </a:t>
                      </a:r>
                      <a:r>
                        <a:rPr lang="hr-HR" sz="1000" dirty="0" smtClean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Udio šupljina, </a:t>
                      </a:r>
                      <a:r>
                        <a:rPr lang="hr-HR" sz="1000" dirty="0">
                          <a:effectLst/>
                        </a:rPr>
                        <a:t>V , % (V/V)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pojedinačne vrijednosti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HRN EN</a:t>
                      </a:r>
                      <a:r>
                        <a:rPr lang="hr-HR" sz="1000">
                          <a:effectLst/>
                        </a:rPr>
                        <a:t> 12697-8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</a:rPr>
                        <a:t>V</a:t>
                      </a:r>
                      <a:r>
                        <a:rPr lang="hr-HR" sz="1000" baseline="-25000">
                          <a:effectLst/>
                        </a:rPr>
                        <a:t>min 4,0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</a:t>
                      </a:r>
                      <a:r>
                        <a:rPr lang="hr-HR" sz="1000" baseline="-25000" dirty="0">
                          <a:effectLst/>
                        </a:rPr>
                        <a:t>max 7,0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srednja vrijednost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</a:rPr>
                        <a:t>5 do 6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5.2.3 </a:t>
                      </a:r>
                      <a:r>
                        <a:rPr lang="hr-HR" sz="1000" baseline="30000">
                          <a:effectLst/>
                        </a:rPr>
                        <a:t>(a) </a:t>
                      </a:r>
                      <a:r>
                        <a:rPr lang="hr-HR" sz="1000">
                          <a:effectLst/>
                        </a:rPr>
                        <a:t>  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Ispuna šupljina kamene smjese bitumenom, VFB (%)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HRN EN</a:t>
                      </a:r>
                      <a:r>
                        <a:rPr lang="hr-HR" sz="1000" dirty="0">
                          <a:effectLst/>
                        </a:rPr>
                        <a:t> 12697-8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</a:rPr>
                        <a:t>VFB</a:t>
                      </a:r>
                      <a:r>
                        <a:rPr lang="hr-HR" sz="1000" baseline="-25000">
                          <a:effectLst/>
                        </a:rPr>
                        <a:t>min 62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VFB</a:t>
                      </a:r>
                      <a:r>
                        <a:rPr lang="hr-HR" sz="1000" baseline="-25000" dirty="0">
                          <a:effectLst/>
                        </a:rPr>
                        <a:t>max 72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5.2.4 </a:t>
                      </a:r>
                      <a:r>
                        <a:rPr lang="hr-HR" sz="1000" baseline="30000">
                          <a:effectLst/>
                        </a:rPr>
                        <a:t>(b) </a:t>
                      </a:r>
                      <a:r>
                        <a:rPr lang="hr-HR" sz="1000">
                          <a:effectLst/>
                        </a:rPr>
                        <a:t>  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Omjer indirektne vlačne čvrstoće, ITSR (%)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HRN EN 12697-12 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HRN EN 12697-23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>
                          <a:effectLst/>
                        </a:rPr>
                        <a:t> ITSR</a:t>
                      </a:r>
                      <a:r>
                        <a:rPr lang="hr-HR" sz="1000" baseline="-25000">
                          <a:effectLst/>
                        </a:rPr>
                        <a:t>80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5.3.2 </a:t>
                      </a:r>
                      <a:r>
                        <a:rPr lang="hr-HR" sz="1000" baseline="30000">
                          <a:effectLst/>
                        </a:rPr>
                        <a:t>(c) </a:t>
                      </a:r>
                      <a:r>
                        <a:rPr lang="hr-HR" sz="1000">
                          <a:effectLst/>
                        </a:rPr>
                        <a:t>  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Stabilitet po Marshallu na 60 °C, S</a:t>
                      </a:r>
                      <a:r>
                        <a:rPr lang="hr-HR" sz="1000" baseline="-25000" dirty="0">
                          <a:effectLst/>
                        </a:rPr>
                        <a:t>min </a:t>
                      </a:r>
                      <a:r>
                        <a:rPr lang="hr-HR" sz="1000" dirty="0">
                          <a:effectLst/>
                        </a:rPr>
                        <a:t>(kN)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HRN EN</a:t>
                      </a:r>
                      <a:r>
                        <a:rPr lang="hr-HR" sz="1000">
                          <a:effectLst/>
                        </a:rPr>
                        <a:t> 12697-34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>
                          <a:effectLst/>
                        </a:rPr>
                        <a:t> S</a:t>
                      </a:r>
                      <a:r>
                        <a:rPr lang="hr-HR" sz="1000" baseline="-25000">
                          <a:effectLst/>
                        </a:rPr>
                        <a:t>min10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Tečenje po Marshallu na 60 °C, F (mm)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≤ F</a:t>
                      </a:r>
                      <a:r>
                        <a:rPr lang="hr-HR" sz="1000" baseline="-25000" dirty="0">
                          <a:effectLst/>
                        </a:rPr>
                        <a:t>4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Kvocijent po Marshallu na 60 °C, Q</a:t>
                      </a:r>
                      <a:r>
                        <a:rPr lang="pl-PL" sz="1000" baseline="-25000" dirty="0">
                          <a:effectLst/>
                        </a:rPr>
                        <a:t> </a:t>
                      </a:r>
                      <a:r>
                        <a:rPr lang="pl-PL" sz="1000" dirty="0">
                          <a:effectLst/>
                        </a:rPr>
                        <a:t>(kN/mm)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>
                          <a:effectLst/>
                        </a:rPr>
                        <a:t> Q</a:t>
                      </a:r>
                      <a:r>
                        <a:rPr lang="hr-HR" sz="1000" baseline="-25000">
                          <a:effectLst/>
                        </a:rPr>
                        <a:t>min2,5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Najniža temperatura loma, °C </a:t>
                      </a:r>
                      <a:r>
                        <a:rPr lang="hr-HR" sz="1000" baseline="30000" dirty="0">
                          <a:effectLst/>
                        </a:rPr>
                        <a:t>(d)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prEN 12697-46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navesti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Maksimalna rezerva vlačne čvrstoće </a:t>
                      </a:r>
                      <a:r>
                        <a:rPr lang="hr-HR" sz="1000" baseline="30000" dirty="0">
                          <a:effectLst/>
                        </a:rPr>
                        <a:t>(d)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navesti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06680">
                <a:tc gridSpan="5">
                  <a:txBody>
                    <a:bodyPr/>
                    <a:lstStyle/>
                    <a:p>
                      <a:pPr marL="160020" indent="-160020">
                        <a:spcAft>
                          <a:spcPts val="0"/>
                        </a:spcAft>
                      </a:pPr>
                      <a:endParaRPr lang="hr-HR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135560" y="3356993"/>
          <a:ext cx="7848872" cy="3266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040"/>
                <a:gridCol w="2240508"/>
                <a:gridCol w="1427068"/>
                <a:gridCol w="1855188"/>
                <a:gridCol w="1427068"/>
              </a:tblGrid>
              <a:tr h="174547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>
                          <a:effectLst/>
                        </a:rPr>
                        <a:t>HRN EN </a:t>
                      </a:r>
                      <a:r>
                        <a:rPr lang="hr-HR" sz="1000" dirty="0" smtClean="0">
                          <a:effectLst/>
                        </a:rPr>
                        <a:t>13108-1- </a:t>
                      </a:r>
                      <a:r>
                        <a:rPr lang="hr-HR" sz="1000" b="1" dirty="0" smtClean="0"/>
                        <a:t>Fizikalno-mehanička svojstva </a:t>
                      </a:r>
                      <a:r>
                        <a:rPr lang="pt-BR" sz="1000" b="1" dirty="0" smtClean="0"/>
                        <a:t>asfaltbetona AC 16-H za habajući sloj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Točka norme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Tehničko svojstvo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I</a:t>
                      </a:r>
                      <a:r>
                        <a:rPr lang="pl-PL" sz="1000" dirty="0">
                          <a:effectLst/>
                        </a:rPr>
                        <a:t>spitna norma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Uvjeti kvalitete</a:t>
                      </a:r>
                    </a:p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(razred)</a:t>
                      </a:r>
                      <a:endParaRPr lang="hr-HR" sz="1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5.2.2 </a:t>
                      </a:r>
                      <a:r>
                        <a:rPr lang="hr-HR" sz="1000" baseline="30000" dirty="0">
                          <a:effectLst/>
                        </a:rPr>
                        <a:t>(a)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Udio šupljina, </a:t>
                      </a:r>
                      <a:r>
                        <a:rPr lang="hr-HR" sz="1000" dirty="0">
                          <a:effectLst/>
                        </a:rPr>
                        <a:t>V , % (V/V)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pojedinačne vrijednosti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HRN EN</a:t>
                      </a:r>
                      <a:r>
                        <a:rPr lang="hr-HR" sz="1000" dirty="0">
                          <a:effectLst/>
                        </a:rPr>
                        <a:t> 12697-8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</a:t>
                      </a:r>
                      <a:r>
                        <a:rPr lang="hr-HR" sz="1000" baseline="-25000" dirty="0">
                          <a:effectLst/>
                        </a:rPr>
                        <a:t>min </a:t>
                      </a:r>
                      <a:r>
                        <a:rPr lang="hr-HR" sz="1000" baseline="-25000" dirty="0" smtClean="0">
                          <a:effectLst/>
                        </a:rPr>
                        <a:t>3,0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</a:t>
                      </a:r>
                      <a:r>
                        <a:rPr lang="hr-HR" sz="1000" baseline="-25000" dirty="0">
                          <a:effectLst/>
                        </a:rPr>
                        <a:t>max </a:t>
                      </a:r>
                      <a:r>
                        <a:rPr lang="hr-HR" sz="1000" baseline="-25000" dirty="0" smtClean="0">
                          <a:effectLst/>
                        </a:rPr>
                        <a:t>5,0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srednja vrijednost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4</a:t>
                      </a:r>
                      <a:r>
                        <a:rPr lang="hr-HR" sz="1000" dirty="0" smtClean="0">
                          <a:effectLst/>
                        </a:rPr>
                        <a:t> </a:t>
                      </a:r>
                      <a:r>
                        <a:rPr lang="hr-HR" sz="1000" dirty="0">
                          <a:effectLst/>
                        </a:rPr>
                        <a:t>do </a:t>
                      </a:r>
                      <a:r>
                        <a:rPr lang="hr-HR" sz="1000" dirty="0" smtClean="0">
                          <a:effectLst/>
                        </a:rPr>
                        <a:t>4,5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5.2.3 </a:t>
                      </a:r>
                      <a:r>
                        <a:rPr lang="hr-HR" sz="1000" baseline="30000">
                          <a:effectLst/>
                        </a:rPr>
                        <a:t>(a) </a:t>
                      </a:r>
                      <a:r>
                        <a:rPr lang="hr-HR" sz="1000">
                          <a:effectLst/>
                        </a:rPr>
                        <a:t>  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Ispuna šupljina kamene smjese bitumenom, VFB (%)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HRN EN</a:t>
                      </a:r>
                      <a:r>
                        <a:rPr lang="hr-HR" sz="1000" dirty="0">
                          <a:effectLst/>
                        </a:rPr>
                        <a:t> 12697-8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VFB</a:t>
                      </a:r>
                      <a:r>
                        <a:rPr lang="hr-HR" sz="1000" baseline="-25000" dirty="0">
                          <a:effectLst/>
                        </a:rPr>
                        <a:t>min </a:t>
                      </a:r>
                      <a:r>
                        <a:rPr lang="hr-HR" sz="1000" baseline="-25000" dirty="0" smtClean="0">
                          <a:effectLst/>
                        </a:rPr>
                        <a:t>70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445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VFB</a:t>
                      </a:r>
                      <a:r>
                        <a:rPr lang="hr-HR" sz="1000" baseline="-25000" dirty="0">
                          <a:effectLst/>
                        </a:rPr>
                        <a:t>max </a:t>
                      </a:r>
                      <a:r>
                        <a:rPr lang="hr-HR" sz="1000" baseline="-25000" dirty="0" smtClean="0">
                          <a:effectLst/>
                        </a:rPr>
                        <a:t>80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5.2.4 </a:t>
                      </a:r>
                      <a:r>
                        <a:rPr lang="hr-HR" sz="1000" baseline="30000" dirty="0">
                          <a:effectLst/>
                        </a:rPr>
                        <a:t>(b)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Omjer indirektne vlačne čvrstoće, ITSR (%)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HRN EN 12697-12 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HRN EN 12697-23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smtClean="0">
                          <a:effectLst/>
                        </a:rPr>
                        <a:t>ITSR</a:t>
                      </a:r>
                      <a:r>
                        <a:rPr lang="hr-HR" sz="1000" baseline="-25000" dirty="0" smtClean="0">
                          <a:effectLst/>
                        </a:rPr>
                        <a:t>90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0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5.2.8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Otpornost na sredstva za odleđivanje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HRN EN 12697-41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 smtClean="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 dirty="0" smtClean="0">
                          <a:effectLst/>
                        </a:rPr>
                        <a:t> B 85</a:t>
                      </a:r>
                      <a:endParaRPr lang="hr-HR" sz="1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65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5.2.9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Otpornost na gorivo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  <a:latin typeface="Times New Roman"/>
                          <a:ea typeface="Times New Roman"/>
                        </a:rPr>
                        <a:t>HRN EN 12697-43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dirty="0" smtClean="0">
                          <a:effectLst/>
                          <a:sym typeface="Symbol"/>
                        </a:rPr>
                        <a:t>dobra</a:t>
                      </a:r>
                      <a:endParaRPr lang="hr-HR" sz="10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5.3.2 </a:t>
                      </a:r>
                      <a:r>
                        <a:rPr lang="hr-HR" sz="1000" baseline="30000" dirty="0">
                          <a:effectLst/>
                        </a:rPr>
                        <a:t>(c)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Stabilitet po Marshallu na 60 °C, S</a:t>
                      </a:r>
                      <a:r>
                        <a:rPr lang="hr-HR" sz="1000" baseline="-25000" dirty="0">
                          <a:effectLst/>
                        </a:rPr>
                        <a:t>min </a:t>
                      </a:r>
                      <a:r>
                        <a:rPr lang="hr-HR" sz="1000" dirty="0">
                          <a:effectLst/>
                        </a:rPr>
                        <a:t>(kN)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HRN EN</a:t>
                      </a:r>
                      <a:r>
                        <a:rPr lang="hr-HR" sz="1000" dirty="0">
                          <a:effectLst/>
                        </a:rPr>
                        <a:t> 12697-34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>
                          <a:effectLst/>
                        </a:rPr>
                        <a:t> S</a:t>
                      </a:r>
                      <a:r>
                        <a:rPr lang="hr-HR" sz="1000" baseline="-25000">
                          <a:effectLst/>
                        </a:rPr>
                        <a:t>min10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Tečenje po Marshallu na 60 °C, F (mm)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</a:rPr>
                        <a:t>≤ F</a:t>
                      </a:r>
                      <a:r>
                        <a:rPr lang="hr-HR" sz="1000" baseline="-25000">
                          <a:effectLst/>
                        </a:rPr>
                        <a:t>4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Kvocijent po Marshallu na 60 °C, Q</a:t>
                      </a:r>
                      <a:r>
                        <a:rPr lang="pl-PL" sz="1000" baseline="-25000" dirty="0">
                          <a:effectLst/>
                        </a:rPr>
                        <a:t> </a:t>
                      </a:r>
                      <a:r>
                        <a:rPr lang="pl-PL" sz="1000" dirty="0">
                          <a:effectLst/>
                        </a:rPr>
                        <a:t>(kN/mm)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>
                          <a:effectLst/>
                          <a:sym typeface="Symbol"/>
                        </a:rPr>
                        <a:t></a:t>
                      </a:r>
                      <a:r>
                        <a:rPr lang="hr-HR" sz="1000">
                          <a:effectLst/>
                        </a:rPr>
                        <a:t> Q</a:t>
                      </a:r>
                      <a:r>
                        <a:rPr lang="hr-HR" sz="1000" baseline="-25000">
                          <a:effectLst/>
                        </a:rPr>
                        <a:t>min2,5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-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Najniža temperatura loma, °C </a:t>
                      </a:r>
                      <a:r>
                        <a:rPr lang="hr-HR" sz="1000" baseline="30000">
                          <a:effectLst/>
                        </a:rPr>
                        <a:t>(d) </a:t>
                      </a:r>
                      <a:r>
                        <a:rPr lang="hr-HR" sz="1000">
                          <a:effectLst/>
                        </a:rPr>
                        <a:t>  </a:t>
                      </a:r>
                      <a:endParaRPr lang="hr-HR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prEN 12697-46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navesti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74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-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Maksimalna rezerva vlačne čvrstoće </a:t>
                      </a:r>
                      <a:r>
                        <a:rPr lang="hr-HR" sz="1000" baseline="30000" dirty="0">
                          <a:effectLst/>
                        </a:rPr>
                        <a:t>(d) </a:t>
                      </a:r>
                      <a:r>
                        <a:rPr lang="hr-HR" sz="1000" dirty="0">
                          <a:effectLst/>
                        </a:rPr>
                        <a:t>  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r-HR" sz="1000" dirty="0">
                          <a:effectLst/>
                        </a:rPr>
                        <a:t>navesti</a:t>
                      </a:r>
                      <a:endParaRPr lang="hr-H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06680">
                <a:tc gridSpan="5">
                  <a:txBody>
                    <a:bodyPr/>
                    <a:lstStyle/>
                    <a:p>
                      <a:pPr marL="160020" indent="-160020">
                        <a:spcAft>
                          <a:spcPts val="0"/>
                        </a:spcAft>
                      </a:pPr>
                      <a:endParaRPr lang="hr-HR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80255" y="0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1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1143000"/>
          </a:xfrm>
        </p:spPr>
        <p:txBody>
          <a:bodyPr/>
          <a:lstStyle/>
          <a:p>
            <a:pPr eaLnBrk="1" hangingPunct="1"/>
            <a:r>
              <a:rPr lang="hr-HR" sz="2400" b="1" dirty="0" smtClean="0">
                <a:latin typeface="Arial" pitchFamily="34" charset="0"/>
                <a:cs typeface="Arial" pitchFamily="34" charset="0"/>
              </a:rPr>
              <a:t>Ispitivanje </a:t>
            </a:r>
            <a:r>
              <a:rPr lang="hr-HR" sz="2400" b="1" dirty="0">
                <a:latin typeface="Arial" pitchFamily="34" charset="0"/>
                <a:cs typeface="Arial" pitchFamily="34" charset="0"/>
              </a:rPr>
              <a:t>otpornosti asfalta prema temperaturnim pukotinama 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656138" y="11207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RS" sz="2400">
              <a:solidFill>
                <a:srgbClr val="000000"/>
              </a:solidFill>
            </a:endParaRPr>
          </a:p>
        </p:txBody>
      </p:sp>
      <p:pic>
        <p:nvPicPr>
          <p:cNvPr id="8196" name="Picture 4" descr="22012009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98" y="1484784"/>
            <a:ext cx="3821098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4652963" y="111283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RS" sz="2400">
              <a:solidFill>
                <a:srgbClr val="000000"/>
              </a:solidFill>
            </a:endParaRPr>
          </a:p>
        </p:txBody>
      </p:sp>
      <p:pic>
        <p:nvPicPr>
          <p:cNvPr id="8" name="Picture 4" descr="C:\Fotografije sve\Profi fotografije opreme\106MSDCF\DSC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1" y="1488165"/>
            <a:ext cx="3677715" cy="5109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1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103" y="116632"/>
            <a:ext cx="6778625" cy="418058"/>
          </a:xfrm>
        </p:spPr>
        <p:txBody>
          <a:bodyPr>
            <a:normAutofit fontScale="90000"/>
          </a:bodyPr>
          <a:lstStyle/>
          <a:p>
            <a:r>
              <a:rPr lang="hr-HR" sz="2600" b="1" dirty="0"/>
              <a:t>Rezultati </a:t>
            </a:r>
            <a:r>
              <a:rPr lang="hr-HR" sz="2600" b="1" dirty="0" smtClean="0"/>
              <a:t>ispitivanja otpornosti na djelovanje niskih temperatura</a:t>
            </a:r>
            <a:endParaRPr lang="hr-HR" sz="2600" b="1" dirty="0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42" y="2852936"/>
            <a:ext cx="677862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14" y="620688"/>
            <a:ext cx="676875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6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352928" cy="504056"/>
          </a:xfrm>
        </p:spPr>
        <p:txBody>
          <a:bodyPr>
            <a:normAutofit/>
          </a:bodyPr>
          <a:lstStyle/>
          <a:p>
            <a:pPr algn="l"/>
            <a:r>
              <a:rPr lang="hr-HR" sz="2365" dirty="0" smtClean="0"/>
              <a:t>„Nove metode ispitivanja”</a:t>
            </a:r>
            <a:endParaRPr lang="hr-HR" sz="2365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1" y="908721"/>
            <a:ext cx="8640960" cy="5479504"/>
          </a:xfrm>
        </p:spPr>
        <p:txBody>
          <a:bodyPr/>
          <a:lstStyle/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2027" dirty="0" smtClean="0"/>
              <a:t>HRN EN-12697-44</a:t>
            </a:r>
            <a:r>
              <a:rPr lang="hr-HR" sz="2027" dirty="0"/>
              <a:t>: Crack Propagation by semi-circular bending test</a:t>
            </a:r>
          </a:p>
          <a:p>
            <a:pPr marL="0" indent="0">
              <a:buNone/>
            </a:pPr>
            <a:r>
              <a:rPr lang="hr-HR" sz="2027" dirty="0" smtClean="0"/>
              <a:t>HRN EN-12697-45</a:t>
            </a:r>
            <a:r>
              <a:rPr lang="hr-HR" sz="2027" dirty="0"/>
              <a:t>: SATS 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052737"/>
            <a:ext cx="2880320" cy="410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052737"/>
            <a:ext cx="2798044" cy="4101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84" y="1052737"/>
            <a:ext cx="2962596" cy="4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1" y="908721"/>
            <a:ext cx="8640960" cy="5479504"/>
          </a:xfrm>
        </p:spPr>
        <p:txBody>
          <a:bodyPr/>
          <a:lstStyle/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365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na pažnji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84498" y="71566"/>
            <a:ext cx="8929323" cy="569168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Razumijevanje osnovnih pojmova i uvjeta za projektiranje asfaltnih mješavina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9903" y="71567"/>
            <a:ext cx="911290" cy="569167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62015" y="1772266"/>
            <a:ext cx="5119609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šupljina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262016" y="2132965"/>
            <a:ext cx="5119610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šupljina u kamenom materijalu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>
            <a:spLocks/>
          </p:cNvSpPr>
          <p:nvPr/>
        </p:nvSpPr>
        <p:spPr>
          <a:xfrm>
            <a:off x="262017" y="2503743"/>
            <a:ext cx="511960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bitumena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262017" y="3237391"/>
            <a:ext cx="5119607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Koncentracija kamenog materijala u asfaltnom uzorku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262017" y="2874521"/>
            <a:ext cx="511960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Ispuna </a:t>
            </a:r>
            <a:r>
              <a:rPr lang="hr-HR" sz="14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šupljina kamenog materijala bitumenom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5531361" y="1772266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Rectangle 48"/>
          <p:cNvSpPr>
            <a:spLocks/>
          </p:cNvSpPr>
          <p:nvPr/>
        </p:nvSpPr>
        <p:spPr>
          <a:xfrm>
            <a:off x="5531361" y="2132965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Rectangle 49"/>
          <p:cNvSpPr>
            <a:spLocks/>
          </p:cNvSpPr>
          <p:nvPr/>
        </p:nvSpPr>
        <p:spPr>
          <a:xfrm>
            <a:off x="5531362" y="2503743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CB/AU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1" name="Rectangle 50"/>
          <p:cNvSpPr>
            <a:spLocks/>
          </p:cNvSpPr>
          <p:nvPr/>
        </p:nvSpPr>
        <p:spPr>
          <a:xfrm>
            <a:off x="5531362" y="3237391"/>
            <a:ext cx="1839257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2" name="Rectangle 51"/>
          <p:cNvSpPr>
            <a:spLocks/>
          </p:cNvSpPr>
          <p:nvPr/>
        </p:nvSpPr>
        <p:spPr>
          <a:xfrm>
            <a:off x="5531362" y="2874521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err="1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ISPb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>
            <a:spLocks/>
          </p:cNvSpPr>
          <p:nvPr/>
        </p:nvSpPr>
        <p:spPr>
          <a:xfrm>
            <a:off x="79903" y="994469"/>
            <a:ext cx="2108237" cy="677759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SVI MOGUĆI UVJETI PROJEKTIRANJA</a:t>
            </a:r>
            <a:endParaRPr lang="hr-HR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>
            <a:spLocks/>
          </p:cNvSpPr>
          <p:nvPr/>
        </p:nvSpPr>
        <p:spPr>
          <a:xfrm>
            <a:off x="2623774" y="994468"/>
            <a:ext cx="4432283" cy="677759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SVE MOGUĆE KOMBINACIJE UVJETA</a:t>
            </a:r>
            <a:endParaRPr lang="hr-HR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3257547" y="1772266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6" name="Rectangle 55"/>
          <p:cNvSpPr>
            <a:spLocks/>
          </p:cNvSpPr>
          <p:nvPr/>
        </p:nvSpPr>
        <p:spPr>
          <a:xfrm>
            <a:off x="5216799" y="1772266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CB/AU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7" name="Rectangle 56"/>
          <p:cNvSpPr>
            <a:spLocks/>
          </p:cNvSpPr>
          <p:nvPr/>
        </p:nvSpPr>
        <p:spPr>
          <a:xfrm>
            <a:off x="3257547" y="2163787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5216799" y="2163787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9" name="Rectangle 58"/>
          <p:cNvSpPr>
            <a:spLocks/>
          </p:cNvSpPr>
          <p:nvPr/>
        </p:nvSpPr>
        <p:spPr>
          <a:xfrm>
            <a:off x="3257547" y="255530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0" name="Rectangle 59"/>
          <p:cNvSpPr>
            <a:spLocks/>
          </p:cNvSpPr>
          <p:nvPr/>
        </p:nvSpPr>
        <p:spPr>
          <a:xfrm>
            <a:off x="5216799" y="255530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1" name="Rectangle 60"/>
          <p:cNvSpPr>
            <a:spLocks/>
          </p:cNvSpPr>
          <p:nvPr/>
        </p:nvSpPr>
        <p:spPr>
          <a:xfrm>
            <a:off x="3257547" y="2946829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2" name="Rectangle 61"/>
          <p:cNvSpPr>
            <a:spLocks/>
          </p:cNvSpPr>
          <p:nvPr/>
        </p:nvSpPr>
        <p:spPr>
          <a:xfrm>
            <a:off x="5216799" y="2946829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err="1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ISPb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3257547" y="3354070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CB/AU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4" name="Rectangle 63"/>
          <p:cNvSpPr>
            <a:spLocks/>
          </p:cNvSpPr>
          <p:nvPr/>
        </p:nvSpPr>
        <p:spPr>
          <a:xfrm>
            <a:off x="5216799" y="3354070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5" name="Rectangle 64"/>
          <p:cNvSpPr>
            <a:spLocks/>
          </p:cNvSpPr>
          <p:nvPr/>
        </p:nvSpPr>
        <p:spPr>
          <a:xfrm>
            <a:off x="3257547" y="3761311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CB/AU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6" name="Rectangle 65"/>
          <p:cNvSpPr>
            <a:spLocks/>
          </p:cNvSpPr>
          <p:nvPr/>
        </p:nvSpPr>
        <p:spPr>
          <a:xfrm>
            <a:off x="5216799" y="3761311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>
          <a:xfrm>
            <a:off x="3257547" y="4168552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CB/AU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5216799" y="4168552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err="1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ISPb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3257547" y="458692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0" name="Rectangle 69"/>
          <p:cNvSpPr>
            <a:spLocks/>
          </p:cNvSpPr>
          <p:nvPr/>
        </p:nvSpPr>
        <p:spPr>
          <a:xfrm>
            <a:off x="5216799" y="458692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>
            <a:spLocks/>
          </p:cNvSpPr>
          <p:nvPr/>
        </p:nvSpPr>
        <p:spPr>
          <a:xfrm>
            <a:off x="3257547" y="4994170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2" name="Rectangle 71"/>
          <p:cNvSpPr>
            <a:spLocks/>
          </p:cNvSpPr>
          <p:nvPr/>
        </p:nvSpPr>
        <p:spPr>
          <a:xfrm>
            <a:off x="5216799" y="4994170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err="1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ISPb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3" name="Rectangle 72"/>
          <p:cNvSpPr>
            <a:spLocks/>
          </p:cNvSpPr>
          <p:nvPr/>
        </p:nvSpPr>
        <p:spPr>
          <a:xfrm>
            <a:off x="3257547" y="540697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CŠKM/AU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4" name="Rectangle 73"/>
          <p:cNvSpPr>
            <a:spLocks/>
          </p:cNvSpPr>
          <p:nvPr/>
        </p:nvSpPr>
        <p:spPr>
          <a:xfrm>
            <a:off x="5216799" y="5406978"/>
            <a:ext cx="1839258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err="1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ISPb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5" name="Rectangle 74"/>
          <p:cNvSpPr>
            <a:spLocks/>
          </p:cNvSpPr>
          <p:nvPr/>
        </p:nvSpPr>
        <p:spPr>
          <a:xfrm>
            <a:off x="2634377" y="1776303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6" name="Rectangle 75"/>
          <p:cNvSpPr>
            <a:spLocks/>
          </p:cNvSpPr>
          <p:nvPr/>
        </p:nvSpPr>
        <p:spPr>
          <a:xfrm>
            <a:off x="2634376" y="2165754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>
            <a:spLocks/>
          </p:cNvSpPr>
          <p:nvPr/>
        </p:nvSpPr>
        <p:spPr>
          <a:xfrm>
            <a:off x="2623775" y="2557702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>
            <a:spLocks/>
          </p:cNvSpPr>
          <p:nvPr/>
        </p:nvSpPr>
        <p:spPr>
          <a:xfrm>
            <a:off x="2634377" y="2960929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9" name="Rectangle 78"/>
          <p:cNvSpPr>
            <a:spLocks/>
          </p:cNvSpPr>
          <p:nvPr/>
        </p:nvSpPr>
        <p:spPr>
          <a:xfrm>
            <a:off x="2634375" y="3355385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0" name="Rectangle 79"/>
          <p:cNvSpPr>
            <a:spLocks/>
          </p:cNvSpPr>
          <p:nvPr/>
        </p:nvSpPr>
        <p:spPr>
          <a:xfrm>
            <a:off x="2623774" y="3755331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2637050" y="4168552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2637050" y="4586928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2637050" y="4994170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4" name="Rectangle 83"/>
          <p:cNvSpPr>
            <a:spLocks/>
          </p:cNvSpPr>
          <p:nvPr/>
        </p:nvSpPr>
        <p:spPr>
          <a:xfrm>
            <a:off x="2637050" y="5406978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5" name="Rectangle 84"/>
          <p:cNvSpPr>
            <a:spLocks/>
          </p:cNvSpPr>
          <p:nvPr/>
        </p:nvSpPr>
        <p:spPr>
          <a:xfrm>
            <a:off x="2644322" y="4584070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6" name="Rectangle 85"/>
          <p:cNvSpPr>
            <a:spLocks/>
          </p:cNvSpPr>
          <p:nvPr/>
        </p:nvSpPr>
        <p:spPr>
          <a:xfrm>
            <a:off x="2644322" y="4996878"/>
            <a:ext cx="563173" cy="304810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14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</a:t>
            </a:r>
            <a:endParaRPr lang="hr-HR" sz="14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7" name="Rectangle 86"/>
          <p:cNvSpPr>
            <a:spLocks/>
          </p:cNvSpPr>
          <p:nvPr/>
        </p:nvSpPr>
        <p:spPr>
          <a:xfrm>
            <a:off x="7370619" y="1774419"/>
            <a:ext cx="4432283" cy="677759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28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ZAKLJUČAK</a:t>
            </a:r>
            <a:endParaRPr lang="hr-HR" sz="28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8" name="Rectangle 87"/>
          <p:cNvSpPr>
            <a:spLocks/>
          </p:cNvSpPr>
          <p:nvPr/>
        </p:nvSpPr>
        <p:spPr>
          <a:xfrm>
            <a:off x="7370618" y="2538876"/>
            <a:ext cx="4432283" cy="3172912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hr-HR" sz="26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PRORAČUN SASTAVA ASFALTNOG UZORKA NA OSNOVU ZADANIH UVJETA, TE SVOJSTAVA SASTAVNIH MATERIJALA JE MOGUĆ SA MINIMALNO DVA ZADANA UVJETAS S POZNATIM MATEMATIČKIM RELACIJAMA</a:t>
            </a:r>
            <a:endParaRPr lang="hr-HR" sz="26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43203 0.000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39 L -0.43203 0.00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43203 0.0018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43203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3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43203 0.0013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2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2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5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75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725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75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  <p:set>
                                      <p:cBhvr>
                                        <p:cTn id="19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2222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9271 -2.22222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69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39388 -2.22222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-69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38763 0.004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3.75E-6 -0.05949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917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2.5E-6 -0.0594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917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2.91667E-6 -0.0594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1.875E-6 -0.06019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5E-6 -0.06019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87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2.91667E-6 -0.06019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000"/>
                            </p:stCondLst>
                            <p:childTnLst>
                              <p:par>
                                <p:cTn id="232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3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2" grpId="2" animBg="1"/>
      <p:bldP spid="82" grpId="3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6" grpId="0" animBg="1"/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5071" y="50800"/>
            <a:ext cx="8929323" cy="569187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svojstava 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HRN EN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13108-1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za asfaltbetone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800" y="51550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TekstniOkvir 3"/>
          <p:cNvSpPr txBox="1"/>
          <p:nvPr/>
        </p:nvSpPr>
        <p:spPr>
          <a:xfrm>
            <a:off x="1283635" y="1389211"/>
            <a:ext cx="8856984" cy="314938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Sastav (</a:t>
            </a:r>
            <a:r>
              <a:rPr lang="hr-HR" sz="202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granulometrija</a:t>
            </a: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udio bitumena)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Udio šupljina …………………………………………………… V</a:t>
            </a:r>
            <a:r>
              <a:rPr lang="hr-HR" sz="202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2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r-HR" sz="2027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strike="sngStrik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Ispuna </a:t>
            </a:r>
            <a:r>
              <a:rPr lang="hr-HR" sz="2027" b="1" strike="sngStrik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šupljina kamenog materijala bitumenom </a:t>
            </a:r>
            <a:r>
              <a:rPr lang="hr-HR" sz="2027" b="1" strike="sngStrik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 </a:t>
            </a:r>
            <a:r>
              <a:rPr lang="hr-HR" sz="2027" b="1" strike="sngStrik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VFB</a:t>
            </a:r>
            <a:r>
              <a:rPr lang="hr-HR" sz="2027" b="1" strike="sngStrike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hr-HR" sz="2027" b="1" strike="sngStrik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VFB</a:t>
            </a:r>
            <a:r>
              <a:rPr lang="hr-HR" sz="2027" b="1" strike="sngStrike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hr-HR" sz="2027" b="1" strike="sngStrik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Osjetljivost na vodu …………………………………………….. ITSR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Brzina pojave kolotraga ……………………………………….. WTS</a:t>
            </a:r>
            <a:r>
              <a:rPr lang="hr-HR" sz="202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endParaRPr lang="hr-HR" sz="202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Proporcionalna dubina kolotraga ……………………………... PRD</a:t>
            </a:r>
            <a:r>
              <a:rPr lang="hr-HR" sz="202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endParaRPr lang="hr-HR" sz="202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 bitumenske mješavine ………………………….. </a:t>
            </a:r>
            <a:r>
              <a:rPr lang="hr-HR" sz="202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r-HR" sz="202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hr-HR" sz="202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2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r-HR" sz="202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hr-HR" sz="202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4"/>
          <p:cNvSpPr txBox="1"/>
          <p:nvPr/>
        </p:nvSpPr>
        <p:spPr>
          <a:xfrm>
            <a:off x="1283635" y="4813805"/>
            <a:ext cx="8856984" cy="18392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fundamentalni pristup: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Zamor </a:t>
            </a:r>
            <a:r>
              <a:rPr lang="hr-HR" sz="202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…………………………………………………………….. </a:t>
            </a:r>
            <a:r>
              <a:rPr lang="el-GR" sz="202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hr-HR" sz="2027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Krutost …………………………………………………………… S</a:t>
            </a:r>
            <a:r>
              <a:rPr lang="hr-HR" sz="2027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hr-HR" sz="202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2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r-HR" sz="2027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</a:p>
          <a:p>
            <a:pPr marL="457203" indent="-457203">
              <a:lnSpc>
                <a:spcPct val="140000"/>
              </a:lnSpc>
              <a:buFont typeface="Wingdings" pitchFamily="2" charset="2"/>
              <a:buChar char="§"/>
            </a:pPr>
            <a:r>
              <a:rPr lang="hr-HR" sz="202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Puzanje u troosnom sustavu naprezanja …………………..……f</a:t>
            </a:r>
            <a:r>
              <a:rPr lang="hr-HR" sz="2027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cmax</a:t>
            </a:r>
            <a:endParaRPr lang="hr-HR" sz="2027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8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02796" y="1278994"/>
            <a:ext cx="5291191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</a:t>
            </a:r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</a:t>
            </a:r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fizikalno mehaničkih svojstava asfaltne mješavine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7545" y="2386771"/>
            <a:ext cx="10510463" cy="23083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</a:t>
            </a:r>
            <a:r>
              <a:rPr lang="hr-HR" dirty="0" err="1" smtClean="0"/>
              <a:t>habajuće</a:t>
            </a:r>
            <a:r>
              <a:rPr lang="hr-HR" dirty="0" smtClean="0"/>
              <a:t> slojeve 	(empirijski pristup)			- tablice A3 i A4,</a:t>
            </a:r>
          </a:p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</a:t>
            </a:r>
            <a:r>
              <a:rPr lang="hr-HR" dirty="0" err="1" smtClean="0"/>
              <a:t>habajuće</a:t>
            </a:r>
            <a:r>
              <a:rPr lang="hr-HR" dirty="0" smtClean="0"/>
              <a:t> slojeve 	(fundamentalni pristup)		- tablice A9 i A10,</a:t>
            </a:r>
          </a:p>
          <a:p>
            <a:endParaRPr lang="hr-HR" dirty="0" smtClean="0"/>
          </a:p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vezne slojeve 	(empirijski pristup)			- tablice A5 i A6,</a:t>
            </a:r>
          </a:p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vezne slojeve 	(fundamentalni pristup)		- tablice A11 i A12,</a:t>
            </a:r>
          </a:p>
          <a:p>
            <a:endParaRPr lang="hr-HR" dirty="0" smtClean="0"/>
          </a:p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nosive slojeve 	(empirijski pristup)			- tablice A7 i A8,</a:t>
            </a:r>
          </a:p>
          <a:p>
            <a:r>
              <a:rPr lang="hr-HR" dirty="0" smtClean="0"/>
              <a:t>•	za </a:t>
            </a:r>
            <a:r>
              <a:rPr lang="hr-HR" dirty="0" err="1" smtClean="0"/>
              <a:t>asfaltbeton</a:t>
            </a:r>
            <a:r>
              <a:rPr lang="hr-HR" dirty="0" smtClean="0"/>
              <a:t> za nosive slojeve 	(fundamentalni pristup)		- tablice A13 i A14,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3871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 smtClean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44160"/>
              </p:ext>
            </p:extLst>
          </p:nvPr>
        </p:nvGraphicFramePr>
        <p:xfrm>
          <a:off x="539359" y="1734303"/>
          <a:ext cx="5522393" cy="43274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66529"/>
                <a:gridCol w="823968"/>
                <a:gridCol w="741980"/>
                <a:gridCol w="741980"/>
                <a:gridCol w="823968"/>
                <a:gridCol w="823968"/>
              </a:tblGrid>
              <a:tr h="23716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norme 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HRN EN 13108-1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4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(empirijski pristup)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Otvori okaca sita, </a:t>
                      </a:r>
                      <a:r>
                        <a:rPr lang="pl-PL" sz="8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mm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hr-HR" sz="800" b="1" i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Asfaltbeton za habajuće slojeve </a:t>
                      </a:r>
                      <a:endParaRPr lang="hr-HR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9280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4 </a:t>
                      </a:r>
                      <a:r>
                        <a:rPr lang="hr-HR" sz="1000" b="1" i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r>
                        <a:rPr lang="hr-HR" sz="1000" b="1" i="1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Prolaz kroz sito, %(</a:t>
                      </a:r>
                      <a:r>
                        <a:rPr lang="pt-B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m/m</a:t>
                      </a:r>
                      <a:r>
                        <a:rPr lang="pt-B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97122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Granulometrijski sastav, 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5.3.1.2 </a:t>
                      </a:r>
                      <a:r>
                        <a:rPr lang="hr-HR" sz="9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22,4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11,2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 do 92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56 do 84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54 do 84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42 do 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 do 65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55 do 75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33 do 58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 do 50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22 do 47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23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37 do 58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20 do 45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16 do 41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14 do 39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17 do 33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 do 30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 do 27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 do 24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0,063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6,0 do 15,0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3,0 do 11,0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3,0 do 10,0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2,0 do 10,0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Minimalni udio bitumena,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5.3.1.3 </a:t>
                      </a:r>
                      <a:r>
                        <a:rPr lang="hr-HR" sz="9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9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</a:t>
                      </a:r>
                      <a:r>
                        <a:rPr lang="hr-HR" sz="9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9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min4,0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9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min4.0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9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min4.0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9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min4,0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376">
                <a:tc grid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9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ispituje se prema normi HRN EN 12697-2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9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topivi udio bitumena određuje se prema normi HRN EN 12697-1 ili HRN EN 12797-39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9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pri određivanju minimalnog udjela bitumena aktualne bitumenske mješavine (</a:t>
                      </a:r>
                      <a:r>
                        <a:rPr lang="hr-HR" sz="700" i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700" baseline="-250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akt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</a:t>
                      </a:r>
                      <a:r>
                        <a:rPr lang="hr-HR" sz="700" i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hr-HR" sz="700" baseline="-250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se korigira faktorom 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=2,65/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		(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hr-HR" sz="7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je prividna gustoća smjese agregata u aktualnoj bitumenskoj mješavini, određena prema normi HRN EN 1097-6 i izražena u Mg/m</a:t>
                      </a: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r-HR" sz="9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	koristi se i za nosivo-</a:t>
                      </a:r>
                      <a:r>
                        <a:rPr lang="hr-HR" sz="7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habajuće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slojeve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74820"/>
              </p:ext>
            </p:extLst>
          </p:nvPr>
        </p:nvGraphicFramePr>
        <p:xfrm>
          <a:off x="6093698" y="1715784"/>
          <a:ext cx="5819775" cy="43356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16994"/>
                <a:gridCol w="1057084"/>
                <a:gridCol w="1151279"/>
                <a:gridCol w="1151279"/>
                <a:gridCol w="1143139"/>
              </a:tblGrid>
              <a:tr h="305024">
                <a:tc row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norme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HRN EN 13108-1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pl-PL" sz="14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fundamentalni pristup</a:t>
                      </a:r>
                      <a:r>
                        <a:rPr lang="pl-PL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Otvori okaca sita, </a:t>
                      </a:r>
                      <a:r>
                        <a:rPr lang="pl-PL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mm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 i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Asfaltbeton za habajuće slojeve </a:t>
                      </a:r>
                      <a:endParaRPr lang="hr-HR" sz="12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0502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10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5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Prolaz kroz sito, %(</a:t>
                      </a:r>
                      <a:r>
                        <a:rPr lang="pt-BR" sz="10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m/m</a:t>
                      </a:r>
                      <a:r>
                        <a:rPr lang="pt-BR" sz="1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44019">
                <a:tc row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Granulometrijski sastav,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5.2.1.2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22,4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16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01295" algn="dec"/>
                          <a:tab pos="561340" algn="dec"/>
                        </a:tabLs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11,2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90 do 100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19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 do 72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 do 60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 do 50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82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0,063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2,0 do 13,0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2,0 do 12,0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0,0 do 12,0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7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Minimalni udio bitumena,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fr-F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5.4.1.2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3,0 </a:t>
                      </a:r>
                      <a:r>
                        <a:rPr lang="pt-B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%(</a:t>
                      </a:r>
                      <a:r>
                        <a:rPr lang="pt-B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m/m</a:t>
                      </a:r>
                      <a:r>
                        <a:rPr lang="pt-B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722313">
                <a:tc gridSpan="5"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ispituje se prema normi HRN EN 12697-2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7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topivi udio bitumena određuje se prema normi HRN EN 12697-1 ili HRN EN 12797-39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113070" y="882091"/>
            <a:ext cx="5291191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</a:t>
            </a:r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</a:t>
            </a:r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minimalnih udjela bitumena 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9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3070" y="882091"/>
            <a:ext cx="5291191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sastavnih materijala i fizikalno mehaničkih svojstava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571025"/>
              </p:ext>
            </p:extLst>
          </p:nvPr>
        </p:nvGraphicFramePr>
        <p:xfrm>
          <a:off x="172933" y="1589017"/>
          <a:ext cx="5744981" cy="4849105"/>
        </p:xfrm>
        <a:graphic>
          <a:graphicData uri="http://schemas.openxmlformats.org/drawingml/2006/table">
            <a:tbl>
              <a:tblPr/>
              <a:tblGrid>
                <a:gridCol w="617058"/>
                <a:gridCol w="1348779"/>
                <a:gridCol w="679989"/>
                <a:gridCol w="679989"/>
                <a:gridCol w="756256"/>
                <a:gridCol w="831455"/>
                <a:gridCol w="831455"/>
              </a:tblGrid>
              <a:tr h="124061">
                <a:tc rowSpan="3"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Asfaltbeton</a:t>
                      </a: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za </a:t>
                      </a:r>
                      <a:r>
                        <a:rPr lang="hr-HR" sz="700" b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habajuće</a:t>
                      </a: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slojeve</a:t>
                      </a:r>
                      <a:endParaRPr lang="hr-HR" sz="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HRN EN 13108-1</a:t>
                      </a:r>
                      <a:endParaRPr lang="hr-HR" sz="6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(empirijski pristup)</a:t>
                      </a:r>
                      <a:endParaRPr lang="hr-HR" sz="1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Tipovi asfaltbetona za habajuće slojeve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21529">
                <a:tc gridSpan="3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M1-E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M2-E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M3-E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7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M4-E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092">
                <a:tc gridSpan="3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4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072">
                <a:tc row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Sastavni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materijali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Primjenska oznaka smjese agregata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AG1, AG2, AG5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AG4, AG9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0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Cestograđevni bitumen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(e)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160/220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0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Polimerom modificirani bitumen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0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Reciklažni asfaltni agregat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nije dopušten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dopušten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99536">
                <a:tc gridSpan="7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Fizikalno-mehanička svojstva bitumenske mješavine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36721"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5.2.2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Udio šupljina,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% (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min3,5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min3,5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2,5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max6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max5,5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21"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5.3.3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Ispuna šupljina bitumenom,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min65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21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max83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VFB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max86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07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5.2.4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omjer indirektne vlačne čvrstoće,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 i="1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25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8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brzina deformacije,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(mm/10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ciklusa)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2625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9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relativna dubina kolotraga,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(%)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2381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5.3.4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udio šupljina u agregatu,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VMA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% (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VMA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9860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l-PL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Otpornost na abraziju gumama s čavlima,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(ml)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996035">
                <a:tc gridSpan="7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C.1.2), a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volumetrijska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svojstva se 	određuju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D.2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2×35 udaraca,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D.3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 ili se uzimaju iz izvedenog asfaltnog sloja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(d)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koristi se  za  pješačke i biciklističke staze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60020" indent="-16002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ne koristi se u područjima kontinentalne klime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6516" marR="26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46426"/>
              </p:ext>
            </p:extLst>
          </p:nvPr>
        </p:nvGraphicFramePr>
        <p:xfrm>
          <a:off x="5963913" y="1592082"/>
          <a:ext cx="5495565" cy="4846043"/>
        </p:xfrm>
        <a:graphic>
          <a:graphicData uri="http://schemas.openxmlformats.org/drawingml/2006/table">
            <a:tbl>
              <a:tblPr/>
              <a:tblGrid>
                <a:gridCol w="1777118"/>
                <a:gridCol w="1777118"/>
                <a:gridCol w="657779"/>
                <a:gridCol w="657779"/>
                <a:gridCol w="625771"/>
              </a:tblGrid>
              <a:tr h="236799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Asfaltbeton za habajuće slojeve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7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HRN EN 13108-1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4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fundamentalni pristup</a:t>
                      </a:r>
                      <a:r>
                        <a:rPr lang="pl-PL" sz="14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hr-HR" sz="14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Tipovi asfaltbetona za habajuće slojeve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18400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M1-F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M2-F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M3-F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199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7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7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914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Sastavni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materijali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Primjenska oznaka smjese agregata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r>
                        <a:rPr lang="de-DE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r>
                        <a:rPr lang="de-DE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AG2, AG5</a:t>
                      </a:r>
                      <a:endParaRPr lang="hr-HR" sz="6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91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Cestograđevni bitumen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Polimerom modificirani bitumen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0245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Reciklažni asfaltni agregat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nije dopušten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dopušten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0245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Fizikalno-mehanička svojstva bitumenske mješavine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0245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5.2.2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Udio šupljina,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%(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min3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min2,5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max7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max7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5.2.4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Najmanji omjer indirektne vlačne čvrstoće,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(%)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ITSR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80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216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8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brzina deformacije,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(mm/10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cikl.)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0,07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(f)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0,10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(g)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5.2.6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Tablica 9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Najveća relativna dubina kolotraga,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(%)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7,0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PRD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9,0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5.4.4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Najmanja relativna deformacija pri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 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ciklusa,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ε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m/m) 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6-160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6-130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ε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6-NR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5.4.2</a:t>
                      </a:r>
                      <a:r>
                        <a:rPr lang="hr-HR" sz="6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Modul krutosti,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(MPa) 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4 500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3 600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min 3 600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max9 000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Točka 5.2.5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Otpornost na abraziju gumama s čavlima, </a:t>
                      </a: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hr-HR" sz="6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(ml)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6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Abr</a:t>
                      </a:r>
                      <a:r>
                        <a:rPr lang="hr-HR" sz="600" baseline="-25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ANR</a:t>
                      </a: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767387">
                <a:tc gridSpan="5">
                  <a:txBody>
                    <a:bodyPr/>
                    <a:lstStyle/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(a)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C.1.2)</a:t>
                      </a:r>
                      <a:r>
                        <a:rPr lang="hr-HR" sz="5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ili kružnim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(prema HRN EN 13108-20, točka C.5, tablica C.1, točka C.1.23)</a:t>
                      </a:r>
                      <a:r>
                        <a:rPr lang="hr-HR" sz="5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, 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volumetrijska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svojstva se određuju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D.2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(b)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2×35 udaraca,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D.3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(c)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 ili se uzimaju iz izvedenog asfaltnog sloja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D.6, tablica D.1, točka D.1.6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valjkastim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D.9, tablica D.4, točka D.4.3. ili se uzimaju iz izvedenog asfaltnog sloja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D.9, tablica D.4, točka D.4.3.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(e)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uzorci se spravljaju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Marshall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, 2×50 udaraca (HRN EN 13108-20, točka C.2, tablica C.1, točka C.1.2, valjkastim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C.1.20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 ili kružnim </a:t>
                      </a:r>
                      <a:r>
                        <a:rPr lang="hr-HR" sz="500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zbijačem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C.1.18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D.8, tablica D.3, točka D.3.4 ili D 3.7 ili se uzimaju iz izvedenog asfaltnog sloja prema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C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C.2, tablica C.1, točka C.1.21 (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98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–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), a ispituju sukladno </a:t>
                      </a:r>
                      <a:r>
                        <a:rPr lang="hr-HR" sz="500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Dodatku D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norme HRN EN 13108-20, točka D.8, tablica D.3, točka D.3.4 ili D 3.7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(f)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0,10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u slučaju upotrebe mješavine s cestograđevnim bitumenom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58115" indent="-158115">
                        <a:spcAft>
                          <a:spcPts val="100"/>
                        </a:spcAft>
                      </a:pPr>
                      <a:r>
                        <a:rPr lang="hr-HR" sz="500" baseline="30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(g)	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WTS</a:t>
                      </a:r>
                      <a:r>
                        <a:rPr lang="hr-HR" sz="500" baseline="-250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AIR 0,15</a:t>
                      </a:r>
                      <a:r>
                        <a:rPr lang="hr-HR" sz="5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u slučaju upotrebe mješavine s cestograđevnim bitumenom</a:t>
                      </a:r>
                      <a:endParaRPr lang="hr-H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406" marR="274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2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8123"/>
            <a:ext cx="1847608" cy="419878"/>
          </a:xfrm>
          <a:prstGeom prst="rect">
            <a:avLst/>
          </a:prstGeom>
        </p:spPr>
      </p:pic>
      <p:pic>
        <p:nvPicPr>
          <p:cNvPr id="7" name="Picture 6" descr="http://www.h-a-d.hr/img/ha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478" y="6176963"/>
            <a:ext cx="732522" cy="6384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3694" y="46924"/>
            <a:ext cx="8929323" cy="568825"/>
          </a:xfrm>
          <a:prstGeom prst="rect">
            <a:avLst/>
          </a:prstGeom>
          <a:ln w="38100"/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propisanih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sastava i svojstava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empirijskog odnosno fundamentalnog pristupa prema  </a:t>
            </a:r>
            <a:r>
              <a:rPr lang="hr-H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„RAZRADI”</a:t>
            </a:r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3" y="53073"/>
            <a:ext cx="911290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86835"/>
              </p:ext>
            </p:extLst>
          </p:nvPr>
        </p:nvGraphicFramePr>
        <p:xfrm>
          <a:off x="1104743" y="3789232"/>
          <a:ext cx="9911941" cy="2467730"/>
        </p:xfrm>
        <a:graphic>
          <a:graphicData uri="http://schemas.openxmlformats.org/drawingml/2006/table">
            <a:tbl>
              <a:tblPr/>
              <a:tblGrid>
                <a:gridCol w="1291924"/>
                <a:gridCol w="2658218"/>
                <a:gridCol w="1636379"/>
                <a:gridCol w="2075380"/>
                <a:gridCol w="2250040"/>
              </a:tblGrid>
              <a:tr h="336776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Asfaltbeton za habajuće slojeve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HRN EN 13108-1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8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fundamentalni pristup</a:t>
                      </a:r>
                      <a:r>
                        <a:rPr lang="pl-PL" sz="18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hr-HR" sz="1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Tipovi asfaltbetona za habajuće slojeve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71507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M1-F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b="1" i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M2-F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 b="1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M3-F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165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9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57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Sastavni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materijali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Primjenska oznaka smjese agregata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r>
                        <a:rPr lang="de-DE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r>
                        <a:rPr lang="de-DE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AG2, AG5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5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Cestograđevni bitumen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036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Polimerom modificirani bitumen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40653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Reciklažni asfaltni agregat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nije dopušten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dopušten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380198" y="779349"/>
            <a:ext cx="5291191" cy="565308"/>
          </a:xfrm>
          <a:prstGeom prst="rect">
            <a:avLst/>
          </a:prstGeom>
          <a:ln w="381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/>
          </a:bodyPr>
          <a:lstStyle/>
          <a:p>
            <a:pPr algn="ctr"/>
            <a:r>
              <a:rPr lang="hr-HR" sz="3200" b="1" dirty="0" smtClean="0">
                <a:ln w="9525">
                  <a:solidFill>
                    <a:schemeClr val="bg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Usporedba sastavnih materijala</a:t>
            </a:r>
            <a:endParaRPr lang="hr-HR" sz="3200" b="1" dirty="0">
              <a:ln w="9525">
                <a:solidFill>
                  <a:schemeClr val="bg1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99936"/>
              </p:ext>
            </p:extLst>
          </p:nvPr>
        </p:nvGraphicFramePr>
        <p:xfrm>
          <a:off x="1106719" y="1508257"/>
          <a:ext cx="9927725" cy="2190440"/>
        </p:xfrm>
        <a:graphic>
          <a:graphicData uri="http://schemas.openxmlformats.org/drawingml/2006/table">
            <a:tbl>
              <a:tblPr/>
              <a:tblGrid>
                <a:gridCol w="1204966"/>
                <a:gridCol w="2732926"/>
                <a:gridCol w="1592495"/>
                <a:gridCol w="1621884"/>
                <a:gridCol w="1387727"/>
                <a:gridCol w="1387727"/>
              </a:tblGrid>
              <a:tr h="171590">
                <a:tc rowSpan="3"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Asfaltbeton</a:t>
                      </a:r>
                      <a:r>
                        <a:rPr lang="hr-HR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za </a:t>
                      </a:r>
                      <a:r>
                        <a:rPr lang="hr-HR" sz="1000" b="1" dirty="0" err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habajuće</a:t>
                      </a:r>
                      <a:r>
                        <a:rPr lang="hr-HR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slojeve</a:t>
                      </a:r>
                      <a:endParaRPr lang="hr-HR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HRN EN 13108-1</a:t>
                      </a:r>
                      <a:endParaRPr lang="hr-HR" sz="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800" b="1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(empirijski pristup)</a:t>
                      </a:r>
                      <a:endParaRPr lang="hr-HR" sz="18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Tipovi asfaltbetona za habajuće slojeve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68088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M1-E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M2-E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M3-E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1000" b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M4-E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927">
                <a:tc gridSpan="2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4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8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11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AC 16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surf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4">
                <a:tc rowSpan="4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Sastavni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materijali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Primjenska oznaka smjese agregata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AG1, AG2, AG5</a:t>
                      </a:r>
                      <a:endParaRPr lang="hr-HR" sz="8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AG1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do </a:t>
                      </a: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AG4, AG9 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(d)</a:t>
                      </a: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 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05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Cestograđevni bitumen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i="1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r>
                        <a:rPr lang="hr-HR" sz="800" baseline="300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 (e)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35/50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50/70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70/100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160/220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41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Polimerom modificirani bitumen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25/55-55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45/80-65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45/80-55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7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Reciklažni asfaltni agregat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nije dopušten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hr-HR" sz="800" dirty="0"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</a:rPr>
                        <a:t>dopušten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5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2938</Words>
  <Application>Microsoft Office PowerPoint</Application>
  <PresentationFormat>Widescreen</PresentationFormat>
  <Paragraphs>921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Tahoma</vt:lpstr>
      <vt:lpstr>Times New Roman</vt:lpstr>
      <vt:lpstr>Trebuchet MS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Laboratorijska priprema uzoraka za ispitivanje Priprema asfaltne mješavine i asfaltnog sloja za potrebe ispitivanja svojstava asfalta tipa AC 8 surf u laboratorijski simuliranim uvjetima eksploatacije  </vt:lpstr>
      <vt:lpstr>Uređaji za provedbu laboratorijskih ispitivanja</vt:lpstr>
      <vt:lpstr>AC 8  surf PmB 45/80-65 (PS- 159A/2009)</vt:lpstr>
      <vt:lpstr>AC 8  surf PmB 45/80-65 (PS - 159A/2009) – sastav asfaltne mješavine</vt:lpstr>
      <vt:lpstr>Otpornost prema kolotraženju – empirijski pristup Ispitivanju dubine kolotraga u ovisnosti o broju prijelaza standardnog kotača prema metodi (HRN EN 12697-22 (procedura B- 10000 ciklusa)) </vt:lpstr>
      <vt:lpstr>Razredi otpornosti prema kolotraženju definirani prema produktnoj normi za asfaltbetone HRN EN 13108-1</vt:lpstr>
      <vt:lpstr>Sustav ocjene otpornosti prema kolotraženju</vt:lpstr>
      <vt:lpstr>Ispitivanju otpornosti asfalta na zamor prema standardnom postupku HRN EN 12697-24 (annex D, 4PB-PR) – fundamentalni pristup</vt:lpstr>
      <vt:lpstr>Rezultati ispitivanja otpornosti asfaltne mješavine na zamor</vt:lpstr>
      <vt:lpstr>Grafički prikaz rezultata ispitivanja otpornosti na zamor</vt:lpstr>
      <vt:lpstr> Razredi otpornosti asfalta na zamor definirani prema produktnoj normi za asfaltbetone HRN EN 13108-1</vt:lpstr>
      <vt:lpstr>Ispitivanju modula krutosti (apsolutne vrijednosti kompleksnog modula |E*|) asfalta prema standardnom postupku HRN EN 12697-26:(annex B: 4PB-PR) – fundamentalni pristup</vt:lpstr>
      <vt:lpstr>Razredi krutosti asfalta definirani prema produktnoj normi za asfaltbetone HRN EN 13108-1</vt:lpstr>
      <vt:lpstr>Izvještaj o početnom ispitivanju tipa – rezultati ispitivanja svojstava asfaltne mješavine</vt:lpstr>
      <vt:lpstr>PowerPoint Presentation</vt:lpstr>
      <vt:lpstr>BBTM 8A – Državna cesta D 303 -  projektni zahtjevi</vt:lpstr>
      <vt:lpstr>  WC SMA 16 PmB – Kosovo Motorway Project - projektni zahtjevi</vt:lpstr>
      <vt:lpstr>Zračna luka Zagreb AC 22V/AC 16H -USS – projektni zahtjevi Projekt sastava oznake PS(Ramtech-Viadukt)-AC 22V, AC 16H – ZLZ-2011 </vt:lpstr>
      <vt:lpstr>Ispitivanje otpornosti asfalta prema temperaturnim pukotinama </vt:lpstr>
      <vt:lpstr>Rezultati ispitivanja otpornosti na djelovanje niskih temperatura</vt:lpstr>
      <vt:lpstr>„Nove metode ispitivanja”</vt:lpstr>
      <vt:lpstr>hvala na pažnji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RAZLIKE IZMEĐU EMPIRIJSKOG I FUNDAMETALNOG PRISTUPA PROJEKTIRANJU ASFALRNIH MJEŠAVINA</dc:title>
  <dc:creator>Iztok</dc:creator>
  <cp:lastModifiedBy>Uporabnik</cp:lastModifiedBy>
  <cp:revision>79</cp:revision>
  <cp:lastPrinted>2015-03-05T16:11:14Z</cp:lastPrinted>
  <dcterms:created xsi:type="dcterms:W3CDTF">2015-03-04T14:08:07Z</dcterms:created>
  <dcterms:modified xsi:type="dcterms:W3CDTF">2015-03-05T16:24:45Z</dcterms:modified>
</cp:coreProperties>
</file>