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1"/>
  </p:notesMasterIdLst>
  <p:handoutMasterIdLst>
    <p:handoutMasterId r:id="rId42"/>
  </p:handoutMasterIdLst>
  <p:sldIdLst>
    <p:sldId id="1094" r:id="rId2"/>
    <p:sldId id="1056" r:id="rId3"/>
    <p:sldId id="1057" r:id="rId4"/>
    <p:sldId id="1058" r:id="rId5"/>
    <p:sldId id="1059" r:id="rId6"/>
    <p:sldId id="1060" r:id="rId7"/>
    <p:sldId id="1061" r:id="rId8"/>
    <p:sldId id="1062" r:id="rId9"/>
    <p:sldId id="1063" r:id="rId10"/>
    <p:sldId id="1064" r:id="rId11"/>
    <p:sldId id="1065" r:id="rId12"/>
    <p:sldId id="1066" r:id="rId13"/>
    <p:sldId id="1067" r:id="rId14"/>
    <p:sldId id="1068" r:id="rId15"/>
    <p:sldId id="1069" r:id="rId16"/>
    <p:sldId id="1070" r:id="rId17"/>
    <p:sldId id="1071" r:id="rId18"/>
    <p:sldId id="1072" r:id="rId19"/>
    <p:sldId id="1073" r:id="rId20"/>
    <p:sldId id="1074" r:id="rId21"/>
    <p:sldId id="1075" r:id="rId22"/>
    <p:sldId id="1076" r:id="rId23"/>
    <p:sldId id="1077" r:id="rId24"/>
    <p:sldId id="1078" r:id="rId25"/>
    <p:sldId id="1079" r:id="rId26"/>
    <p:sldId id="1080" r:id="rId27"/>
    <p:sldId id="1081" r:id="rId28"/>
    <p:sldId id="1082" r:id="rId29"/>
    <p:sldId id="1083" r:id="rId30"/>
    <p:sldId id="1084" r:id="rId31"/>
    <p:sldId id="1085" r:id="rId32"/>
    <p:sldId id="1086" r:id="rId33"/>
    <p:sldId id="1087" r:id="rId34"/>
    <p:sldId id="1088" r:id="rId35"/>
    <p:sldId id="1089" r:id="rId36"/>
    <p:sldId id="1090" r:id="rId37"/>
    <p:sldId id="1091" r:id="rId38"/>
    <p:sldId id="1092" r:id="rId39"/>
    <p:sldId id="1093" r:id="rId40"/>
  </p:sldIdLst>
  <p:sldSz cx="10826750" cy="8120063" type="B4ISO"/>
  <p:notesSz cx="6854825" cy="9664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44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B2B2B2"/>
    <a:srgbClr val="00B600"/>
    <a:srgbClr val="009900"/>
    <a:srgbClr val="33CC33"/>
    <a:srgbClr val="2CB02C"/>
    <a:srgbClr val="16395C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113" autoAdjust="0"/>
    <p:restoredTop sz="94671" autoAdjust="0"/>
  </p:normalViewPr>
  <p:slideViewPr>
    <p:cSldViewPr>
      <p:cViewPr varScale="1">
        <p:scale>
          <a:sx n="59" d="100"/>
          <a:sy n="59" d="100"/>
        </p:scale>
        <p:origin x="-1008" y="-78"/>
      </p:cViewPr>
      <p:guideLst>
        <p:guide orient="horz" pos="2558"/>
        <p:guide pos="3410"/>
      </p:guideLst>
    </p:cSldViewPr>
  </p:slideViewPr>
  <p:outlineViewPr>
    <p:cViewPr>
      <p:scale>
        <a:sx n="33" d="100"/>
        <a:sy n="33" d="100"/>
      </p:scale>
      <p:origin x="0" y="4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62" y="-84"/>
      </p:cViewPr>
      <p:guideLst>
        <p:guide orient="horz" pos="3044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2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82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2100"/>
            <a:ext cx="2970213" cy="482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82100"/>
            <a:ext cx="2970212" cy="482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C1DDBAA-E95B-4328-8CC6-913DAA0E930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34158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A38FAA39-EFA5-47ED-B63C-5D6C1ED8A15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0874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44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2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2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0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B121C-8C1A-4FF4-ABFE-ABC2918373CA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8048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B121C-8C1A-4FF4-ABFE-ABC2918373CA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676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B121C-8C1A-4FF4-ABFE-ABC2918373CA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71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8945562" y="6221413"/>
            <a:ext cx="2239963" cy="153193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265" tIns="54132" rIns="108265" bIns="54132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40019" y="919147"/>
            <a:ext cx="9546712" cy="1740551"/>
          </a:xfrm>
        </p:spPr>
        <p:txBody>
          <a:bodyPr anchor="b"/>
          <a:lstStyle>
            <a:lvl1pPr algn="r">
              <a:defRPr sz="5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40019" y="2664394"/>
            <a:ext cx="9546712" cy="2075127"/>
          </a:xfrm>
        </p:spPr>
        <p:txBody>
          <a:bodyPr/>
          <a:lstStyle>
            <a:lvl1pPr marL="0" marR="4330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</a:lvl2pPr>
            <a:lvl3pPr marL="1082650" indent="0" algn="ctr">
              <a:buNone/>
            </a:lvl3pPr>
            <a:lvl4pPr marL="1623974" indent="0" algn="ctr">
              <a:buNone/>
            </a:lvl4pPr>
            <a:lvl5pPr marL="2165299" indent="0" algn="ctr">
              <a:buNone/>
            </a:lvl5pPr>
            <a:lvl6pPr marL="2706624" indent="0" algn="ctr">
              <a:buNone/>
            </a:lvl6pPr>
            <a:lvl7pPr marL="3247949" indent="0" algn="ctr">
              <a:buNone/>
            </a:lvl7pPr>
            <a:lvl8pPr marL="3789274" indent="0" algn="ctr">
              <a:buNone/>
            </a:lvl8pPr>
            <a:lvl9pPr marL="4330598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624013" y="7119938"/>
            <a:ext cx="6856412" cy="431800"/>
          </a:xfrm>
        </p:spPr>
        <p:txBody>
          <a:bodyPr tIns="0" bIns="0" anchor="t"/>
          <a:lstStyle>
            <a:lvl1pPr algn="r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624013" y="6691313"/>
            <a:ext cx="6856412" cy="431800"/>
          </a:xfrm>
        </p:spPr>
        <p:txBody>
          <a:bodyPr tIns="0" bIns="0"/>
          <a:lstStyle>
            <a:lvl1pPr algn="r">
              <a:defRPr sz="13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936163" y="6810375"/>
            <a:ext cx="595312" cy="433388"/>
          </a:xfrm>
        </p:spPr>
        <p:txBody>
          <a:bodyPr anchor="ctr"/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94F311-C19C-450C-9FE5-8A776786BBD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608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A10B-CC82-4F57-A8B3-E4EF8A136E7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9766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9840" y="451115"/>
            <a:ext cx="2255573" cy="6496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451115"/>
            <a:ext cx="7398279" cy="6496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F915-27E1-49DD-B610-D0BB15FAF4B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941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16720"/>
            <a:ext cx="9744075" cy="165649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2229297"/>
            <a:ext cx="9744075" cy="54133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3725" y="7672388"/>
            <a:ext cx="2525713" cy="357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338" y="7673975"/>
            <a:ext cx="5043487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9203-663C-4539-AB46-F7F66E43EB7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5681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7938" y="7938"/>
            <a:ext cx="10810875" cy="8096250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265" tIns="54132" rIns="108265" bIns="54132" anchor="ctr"/>
          <a:lstStyle/>
          <a:p>
            <a:pPr algn="ctr" defTabSz="1082650" eaLnBrk="1" hangingPunct="1">
              <a:defRPr/>
            </a:pPr>
            <a:endParaRPr lang="en-US" sz="2100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8945562" y="366713"/>
            <a:ext cx="2239963" cy="153193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265" tIns="54132" rIns="108265" bIns="54132"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7659688" y="11113"/>
            <a:ext cx="3163887" cy="224948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7938"/>
            <a:ext cx="10818813" cy="8104187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15" y="321421"/>
            <a:ext cx="8571177" cy="1612735"/>
          </a:xfrm>
        </p:spPr>
        <p:txBody>
          <a:bodyPr/>
          <a:lstStyle>
            <a:lvl1pPr marL="0" algn="l">
              <a:buNone/>
              <a:defRPr sz="43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114" y="1934152"/>
            <a:ext cx="4601369" cy="2706688"/>
          </a:xfrm>
        </p:spPr>
        <p:txBody>
          <a:bodyPr/>
          <a:lstStyle>
            <a:lvl1pPr marL="64959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235950" y="7669213"/>
            <a:ext cx="2525713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1975" y="7673975"/>
            <a:ext cx="5043488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06013" y="958850"/>
            <a:ext cx="595312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21E97-374E-4E1D-A3F0-0F6185E665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7412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2039414"/>
            <a:ext cx="4781815" cy="5358866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2039414"/>
            <a:ext cx="4781815" cy="5358866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C681F-32A4-44D3-BA1D-34526BE0944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412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873" y="344235"/>
            <a:ext cx="1263121" cy="7286403"/>
          </a:xfrm>
        </p:spPr>
        <p:txBody>
          <a:bodyPr vert="vert270" anchor="b"/>
          <a:lstStyle>
            <a:lvl1pPr marL="0" algn="ctr">
              <a:defRPr sz="39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05" y="344235"/>
            <a:ext cx="687949" cy="357282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616205" y="4057810"/>
            <a:ext cx="687949" cy="357282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394376" y="344235"/>
            <a:ext cx="8120063" cy="3572828"/>
          </a:xfrm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100"/>
            </a:lvl3pPr>
            <a:lvl4pPr algn="l">
              <a:defRPr sz="1900"/>
            </a:lvl4pPr>
            <a:lvl5pPr algn="l"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94376" y="4057810"/>
            <a:ext cx="8120063" cy="35728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73725" y="7673975"/>
            <a:ext cx="2522538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1338" y="7673975"/>
            <a:ext cx="5045075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986838" y="7675563"/>
            <a:ext cx="595312" cy="357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7D9ED-7FC2-4CAA-93D5-62077B6B12B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5167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DB40D-850F-4152-939B-21E89499B76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7801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A0721-37EC-4677-84DC-0BE3804C5E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124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842" y="435324"/>
            <a:ext cx="1082675" cy="7037388"/>
          </a:xfrm>
        </p:spPr>
        <p:txBody>
          <a:bodyPr vert="vert270" anchor="b"/>
          <a:lstStyle>
            <a:lvl1pPr marL="0" marR="21653" algn="r">
              <a:spcBef>
                <a:spcPts val="0"/>
              </a:spcBef>
              <a:buNone/>
              <a:defRPr sz="34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44885" y="435324"/>
            <a:ext cx="2887133" cy="70373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7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23181" y="378936"/>
            <a:ext cx="6247035" cy="7091522"/>
          </a:xfrm>
        </p:spPr>
        <p:txBody>
          <a:bodyPr/>
          <a:lstStyle>
            <a:lvl1pPr>
              <a:spcBef>
                <a:spcPts val="0"/>
              </a:spcBef>
              <a:defRPr sz="36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4263" y="7762875"/>
            <a:ext cx="2525712" cy="357188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4613" y="7762875"/>
            <a:ext cx="6089650" cy="357188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58388" y="7762875"/>
            <a:ext cx="595312" cy="357188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AC334697-4AB0-47C1-BFAA-92D4C848E9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6887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842" y="178665"/>
            <a:ext cx="1082675" cy="7578725"/>
          </a:xfrm>
        </p:spPr>
        <p:txBody>
          <a:bodyPr vert="vert270" anchor="b"/>
          <a:lstStyle>
            <a:lvl1pPr marL="0" algn="l">
              <a:buNone/>
              <a:defRPr sz="36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7704" y="442786"/>
            <a:ext cx="8683054" cy="649605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3344" y="6947165"/>
            <a:ext cx="8683054" cy="812006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2650" y="7762875"/>
            <a:ext cx="2489200" cy="357188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5888" y="7764463"/>
            <a:ext cx="5857875" cy="35718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29788" y="7762875"/>
            <a:ext cx="433387" cy="357188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BA8D3221-C414-49A8-B96F-22CD4CBED4F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318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2D85"/>
            </a:gs>
            <a:gs pos="60001">
              <a:srgbClr val="0040B3"/>
            </a:gs>
            <a:gs pos="100000">
              <a:srgbClr val="3067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938" y="15875"/>
            <a:ext cx="10810875" cy="8096250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265" tIns="54132" rIns="108265" bIns="54132"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938"/>
            <a:ext cx="10818813" cy="8104187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7659688" y="5859463"/>
            <a:ext cx="3163887" cy="224948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41338" y="317500"/>
            <a:ext cx="9744075" cy="1655763"/>
          </a:xfrm>
          <a:prstGeom prst="rect">
            <a:avLst/>
          </a:prstGeom>
        </p:spPr>
        <p:txBody>
          <a:bodyPr vert="horz" lIns="108265" tIns="54132" rIns="108265" bIns="54132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41338" y="2228850"/>
            <a:ext cx="9744075" cy="5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265" tIns="54132" rIns="108265" bIns="541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673725" y="7673975"/>
            <a:ext cx="2525713" cy="357188"/>
          </a:xfrm>
          <a:prstGeom prst="rect">
            <a:avLst/>
          </a:prstGeom>
        </p:spPr>
        <p:txBody>
          <a:bodyPr vert="horz" lIns="108265" tIns="54132" rIns="108265" bIns="54132" anchor="b"/>
          <a:lstStyle>
            <a:lvl1pPr algn="l" eaLnBrk="1" latinLnBrk="0" hangingPunct="1">
              <a:defRPr kumimoji="0"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1338" y="7673975"/>
            <a:ext cx="5043487" cy="357188"/>
          </a:xfrm>
          <a:prstGeom prst="rect">
            <a:avLst/>
          </a:prstGeom>
        </p:spPr>
        <p:txBody>
          <a:bodyPr vert="horz" lIns="108265" tIns="54132" rIns="108265" bIns="54132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986838" y="7673975"/>
            <a:ext cx="595312" cy="357188"/>
          </a:xfrm>
          <a:prstGeom prst="rect">
            <a:avLst/>
          </a:prstGeom>
        </p:spPr>
        <p:txBody>
          <a:bodyPr vert="horz" wrap="square" lIns="108265" tIns="54132" rIns="108265" bIns="5413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BA9F73BA-18EB-4F8A-929C-90A4DAE6579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16" r:id="rId4"/>
    <p:sldLayoutId id="2147484024" r:id="rId5"/>
    <p:sldLayoutId id="2147484017" r:id="rId6"/>
    <p:sldLayoutId id="2147484018" r:id="rId7"/>
    <p:sldLayoutId id="2147484025" r:id="rId8"/>
    <p:sldLayoutId id="2147484026" r:id="rId9"/>
    <p:sldLayoutId id="2147484019" r:id="rId10"/>
    <p:sldLayoutId id="2147484020" r:id="rId11"/>
  </p:sldLayoutIdLst>
  <p:txStyles>
    <p:titleStyle>
      <a:lvl1pPr marL="573088" algn="l" rtl="0" eaLnBrk="0" fontAlgn="base" hangingPunct="0">
        <a:spcBef>
          <a:spcPct val="0"/>
        </a:spcBef>
        <a:spcAft>
          <a:spcPct val="0"/>
        </a:spcAft>
        <a:defRPr sz="50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573088"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2pPr>
      <a:lvl3pPr marL="573088"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3pPr>
      <a:lvl4pPr marL="573088"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4pPr>
      <a:lvl5pPr marL="573088"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5pPr>
      <a:lvl6pPr marL="1030288" algn="l" rtl="0" fontAlgn="base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6pPr>
      <a:lvl7pPr marL="1487488" algn="l" rtl="0" fontAlgn="base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7pPr>
      <a:lvl8pPr marL="1944688" algn="l" rtl="0" fontAlgn="base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8pPr>
      <a:lvl9pPr marL="2401888" algn="l" rtl="0" fontAlgn="base">
        <a:spcBef>
          <a:spcPct val="0"/>
        </a:spcBef>
        <a:spcAft>
          <a:spcPct val="0"/>
        </a:spcAft>
        <a:defRPr sz="5000">
          <a:solidFill>
            <a:srgbClr val="FF5C9C"/>
          </a:solidFill>
          <a:latin typeface="Century Gothic" pitchFamily="34" charset="0"/>
        </a:defRPr>
      </a:lvl9pPr>
    </p:titleStyle>
    <p:bodyStyle>
      <a:lvl1pPr marL="530225" indent="-4540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73138" indent="-3381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688" indent="-2698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425" indent="-2476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893888" indent="-2476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165299" indent="-24900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441" indent="-24900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2706624" indent="-21653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977286" indent="-21653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784" y="1530350"/>
            <a:ext cx="10622894" cy="6490121"/>
          </a:xfrm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r-HR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Hrvatsko </a:t>
            </a:r>
            <a:r>
              <a:rPr lang="hr-HR" sz="3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asfaltersko</a:t>
            </a:r>
            <a:r>
              <a:rPr lang="hr-HR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društvo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r-HR" sz="4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r-HR" sz="4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7100" b="1" dirty="0">
                <a:solidFill>
                  <a:srgbClr val="FF0000"/>
                </a:solidFill>
                <a:latin typeface="Calibri" panose="020F0502020204030204" pitchFamily="34" charset="0"/>
              </a:rPr>
              <a:t>Donošenje odluka u postupcima mirenja/arbitraže</a:t>
            </a:r>
            <a:endParaRPr lang="hr-HR" sz="71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56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Dr.sc</a:t>
            </a:r>
            <a:r>
              <a:rPr lang="hr-HR" sz="5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. Vladimir </a:t>
            </a:r>
            <a:r>
              <a:rPr lang="hr-HR" sz="56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Skendrović</a:t>
            </a:r>
            <a:endParaRPr lang="hr-HR" sz="5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hr-HR" sz="6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hr-HR" sz="5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r-HR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Seminar ASFALTNI KOLNICI 2015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r-HR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Opatija, 05. – 06. 03. 2015.</a:t>
            </a:r>
            <a:r>
              <a:rPr lang="hr-HR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r-HR" sz="3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    </a:t>
            </a:r>
            <a:endParaRPr lang="hr-HR" sz="32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58288" y="171450"/>
            <a:ext cx="1550987" cy="1358900"/>
          </a:xfrm>
          <a:prstGeom prst="rect">
            <a:avLst/>
          </a:prstGeom>
          <a:solidFill>
            <a:srgbClr val="4D4D4D"/>
          </a:solidFill>
          <a:ln w="25400" algn="ctr">
            <a:solidFill>
              <a:srgbClr val="5C4776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86059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549" y="243607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Zakon o obveznim odnosima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179711"/>
            <a:ext cx="10159745" cy="60486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369.</a:t>
            </a:r>
          </a:p>
          <a:p>
            <a:pPr marL="391897" indent="-391897">
              <a:buNone/>
            </a:pPr>
            <a:r>
              <a:rPr lang="hr-HR" b="1" dirty="0"/>
              <a:t>(1)  Ako bi zbog izvanrednih okolnosti nastalih nakon sklapanja ugovora, a koje se nisu mogle predvidjeti u vrijeme sklapanja ugovora, ispunjenje obveze za jednu ugovornu stranu postalo pretjerano otežano ili bi joj nanijelo pretjerano veliki gubitak, ona može zahtijevati da se ugovor izmijeni ili čak i raskine.</a:t>
            </a:r>
          </a:p>
          <a:p>
            <a:pPr marL="391897" indent="-391897">
              <a:buNone/>
            </a:pPr>
            <a:r>
              <a:rPr lang="hr-HR" b="1" dirty="0"/>
              <a:t>(2)  Izmjenu ili raskid ugovora ne može zahtijevati strana koja se poziva na promijenjene okolnosti ako je bila dužna u vrijeme sklapanja ugovora uzeti u obzir te okolnosti ili ih je mogla izbjeći ili savladati.</a:t>
            </a:r>
          </a:p>
          <a:p>
            <a:pPr marL="391897" indent="-391897">
              <a:buNone/>
            </a:pPr>
            <a:r>
              <a:rPr lang="hr-HR" b="1" dirty="0"/>
              <a:t>(3)  Strana koja zahtijeva izmjenu ili raskid ugovora ne može se pozivati na promijenjene okolnosti koje su nastupile nakon isteka roka određenog za ispunjenje njezine obveze.</a:t>
            </a:r>
          </a:p>
          <a:p>
            <a:pPr marL="391897" indent="-391897">
              <a:buNone/>
            </a:pPr>
            <a:r>
              <a:rPr lang="hr-HR" b="1" dirty="0"/>
              <a:t>(4)  Kad jedna strana zahtijeva raskid ugovora, ugovor se neće raskinuti ako druga strana ponudi ili pristane da se odgovarajuće odredbe ugovora pravično izmijene.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269" y="243607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Zakon o obveznim odnosima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107703"/>
            <a:ext cx="10159745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b="1" dirty="0">
                <a:solidFill>
                  <a:srgbClr val="FFFF00"/>
                </a:solidFill>
              </a:rPr>
              <a:t>Članak 620.</a:t>
            </a:r>
          </a:p>
          <a:p>
            <a:pPr marL="391897" indent="-391897">
              <a:buNone/>
            </a:pPr>
            <a:r>
              <a:rPr lang="hr-HR" sz="2800" b="1" dirty="0"/>
              <a:t>(1) Ugovorom o građenju </a:t>
            </a:r>
            <a:r>
              <a:rPr lang="hr-HR" sz="2800" b="1" dirty="0">
                <a:solidFill>
                  <a:srgbClr val="FFFF00"/>
                </a:solidFill>
              </a:rPr>
              <a:t>izvođač </a:t>
            </a:r>
            <a:r>
              <a:rPr lang="hr-HR" sz="2800" b="1" dirty="0"/>
              <a:t>se obvezuje prema odre­đenom </a:t>
            </a:r>
            <a:r>
              <a:rPr lang="hr-HR" sz="2800" b="1" dirty="0">
                <a:solidFill>
                  <a:srgbClr val="FFFF00"/>
                </a:solidFill>
              </a:rPr>
              <a:t>projektu </a:t>
            </a:r>
            <a:r>
              <a:rPr lang="hr-HR" sz="2800" b="1" dirty="0"/>
              <a:t>izgraditi u ugovorenom roku određenu </a:t>
            </a:r>
            <a:r>
              <a:rPr lang="hr-HR" sz="2800" b="1" dirty="0">
                <a:solidFill>
                  <a:srgbClr val="FFFF00"/>
                </a:solidFill>
              </a:rPr>
              <a:t>građevinu </a:t>
            </a:r>
            <a:r>
              <a:rPr lang="hr-HR" sz="2800" b="1" dirty="0"/>
              <a:t>na određenom zemljištu, ili na takvom zemljištu, odnosno na postojećoj građevini izvesti kakve druge građevinske radove, a </a:t>
            </a:r>
            <a:r>
              <a:rPr lang="hr-HR" sz="2800" b="1" dirty="0">
                <a:solidFill>
                  <a:srgbClr val="FFFF00"/>
                </a:solidFill>
              </a:rPr>
              <a:t>naručitelj </a:t>
            </a:r>
            <a:r>
              <a:rPr lang="hr-HR" sz="2800" b="1" dirty="0"/>
              <a:t>se obvezuje isplatiti mu za to određenu </a:t>
            </a:r>
            <a:r>
              <a:rPr lang="hr-HR" sz="2800" b="1" dirty="0">
                <a:solidFill>
                  <a:srgbClr val="FFFF00"/>
                </a:solidFill>
              </a:rPr>
              <a:t>cijenu</a:t>
            </a:r>
            <a:r>
              <a:rPr lang="hr-HR" sz="2800" b="1" dirty="0"/>
              <a:t>.</a:t>
            </a:r>
          </a:p>
          <a:p>
            <a:pPr marL="391897" indent="-391897">
              <a:buNone/>
            </a:pPr>
            <a:r>
              <a:rPr lang="hr-HR" sz="2800" b="1" dirty="0"/>
              <a:t>(2) Ugovor o građenju mora biti sklopljen u pisanom obliku.</a:t>
            </a:r>
          </a:p>
          <a:p>
            <a:pPr marL="0" indent="0">
              <a:buNone/>
            </a:pPr>
            <a:endParaRPr lang="hr-HR" sz="2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Članak </a:t>
            </a:r>
            <a:r>
              <a:rPr lang="hr-HR" sz="2800" b="1" dirty="0">
                <a:solidFill>
                  <a:srgbClr val="FFFF00"/>
                </a:solidFill>
              </a:rPr>
              <a:t>623.</a:t>
            </a:r>
          </a:p>
          <a:p>
            <a:pPr marL="391897" indent="-391897">
              <a:buNone/>
            </a:pPr>
            <a:r>
              <a:rPr lang="hr-HR" sz="2800" b="1" dirty="0"/>
              <a:t>(1) Za svako odstupanje od projekta, odnosno ugovorenih radova izvođač mora imati pisanu suglasnost naručitelja.</a:t>
            </a:r>
          </a:p>
          <a:p>
            <a:pPr marL="391897" indent="-391897">
              <a:buNone/>
            </a:pPr>
            <a:r>
              <a:rPr lang="hr-HR" sz="2800" b="1" dirty="0"/>
              <a:t>(2) On ne može zahtijevati povećanje ugovorene cijene za radove što ih je izveo bez takve suglasnosti</a:t>
            </a:r>
            <a:r>
              <a:rPr lang="hr-HR" sz="2800" b="1" dirty="0" smtClean="0"/>
              <a:t>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269" y="315615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Zakon o obveznim odnosima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251719"/>
            <a:ext cx="10159745" cy="61206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sz="3300" b="1" dirty="0">
                <a:solidFill>
                  <a:srgbClr val="FFFF00"/>
                </a:solidFill>
              </a:rPr>
              <a:t>Članak 630.</a:t>
            </a:r>
          </a:p>
          <a:p>
            <a:pPr marL="391897" indent="-391897">
              <a:buNone/>
            </a:pPr>
            <a:endParaRPr lang="hr-HR" sz="3300" b="1" dirty="0" smtClean="0"/>
          </a:p>
          <a:p>
            <a:pPr marL="391897" indent="-391897">
              <a:buNone/>
            </a:pPr>
            <a:r>
              <a:rPr lang="hr-HR" sz="3300" b="1" dirty="0" smtClean="0"/>
              <a:t>(</a:t>
            </a:r>
            <a:r>
              <a:rPr lang="hr-HR" sz="3300" b="1" dirty="0"/>
              <a:t>1) Ako ugovor o građenju sadrži odredbu »ključ u ruke« ili neku drugu sličnu odredbu, izvođač se samostalno obvezuje izvesti </a:t>
            </a:r>
            <a:r>
              <a:rPr lang="hr-HR" sz="3300" b="1" dirty="0">
                <a:solidFill>
                  <a:srgbClr val="FFFF00"/>
                </a:solidFill>
              </a:rPr>
              <a:t>sve radove potrebne za izgradnju i uporabu građevine.</a:t>
            </a:r>
          </a:p>
          <a:p>
            <a:pPr marL="391897" indent="-391897">
              <a:buNone/>
            </a:pPr>
            <a:endParaRPr lang="hr-HR" sz="3300" b="1" dirty="0" smtClean="0"/>
          </a:p>
          <a:p>
            <a:pPr marL="391897" indent="-391897">
              <a:buNone/>
            </a:pPr>
            <a:r>
              <a:rPr lang="hr-HR" sz="3300" b="1" dirty="0" smtClean="0"/>
              <a:t>(</a:t>
            </a:r>
            <a:r>
              <a:rPr lang="hr-HR" sz="3300" b="1" dirty="0"/>
              <a:t>2) Ugovorom iz stavka 1. ovoga članka mogu biti obuhvaćeni i poslovi projektiranja.</a:t>
            </a:r>
          </a:p>
          <a:p>
            <a:pPr marL="391897" indent="-391897">
              <a:buNone/>
            </a:pPr>
            <a:endParaRPr lang="hr-HR" sz="3300" b="1" dirty="0" smtClean="0"/>
          </a:p>
          <a:p>
            <a:pPr marL="391897" indent="-391897">
              <a:buNone/>
            </a:pPr>
            <a:r>
              <a:rPr lang="hr-HR" sz="3300" b="1" dirty="0" smtClean="0"/>
              <a:t>(</a:t>
            </a:r>
            <a:r>
              <a:rPr lang="hr-HR" sz="3300" b="1" dirty="0"/>
              <a:t>3) Ugovorena cijena obuhvaća i vrijednost svih nepredviđenih radova i viškova radova, a isključuje utjecaj manjkova radova na ugovorenu cijenu, pod pretpostavkom da nije došlo do izmjene opsega ugovorenih radova na temelju sporazuma ugovornih strana ili iz razloga za koje odgovara naručitelj.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187" y="315615"/>
            <a:ext cx="8856551" cy="545302"/>
          </a:xfrm>
        </p:spPr>
        <p:txBody>
          <a:bodyPr>
            <a:noAutofit/>
          </a:bodyPr>
          <a:lstStyle/>
          <a:p>
            <a:r>
              <a:rPr lang="hr-HR" b="1" dirty="0" smtClean="0"/>
              <a:t>Posebne uzance o građenju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9" y="1251719"/>
            <a:ext cx="979640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Uzanca 2.</a:t>
            </a:r>
          </a:p>
          <a:p>
            <a:pPr marL="0" indent="0">
              <a:buNone/>
            </a:pPr>
            <a:r>
              <a:rPr lang="hr-HR" sz="2800" b="1" dirty="0" smtClean="0"/>
              <a:t>Smatra se da su ugovarači pristali na primjenu uzanci ako ta primjena nije ugovorom o izvođenju radova na građevinskim objektima isključena u cijelosti ili djelomično.</a:t>
            </a:r>
          </a:p>
          <a:p>
            <a:pPr marL="0" indent="0">
              <a:buNone/>
            </a:pPr>
            <a:endParaRPr lang="hr-HR" sz="2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Uzanca 18.</a:t>
            </a:r>
          </a:p>
          <a:p>
            <a:pPr marL="0" indent="0">
              <a:buNone/>
            </a:pPr>
            <a:r>
              <a:rPr lang="hr-HR" sz="2800" b="1" dirty="0" smtClean="0"/>
              <a:t>Izvođač je dužan izvesti ugovorene radove na način i u rokovima koji su određeni ugovorom, propisima i pravilima struke.</a:t>
            </a:r>
          </a:p>
          <a:p>
            <a:pPr marL="0" indent="0">
              <a:buNone/>
            </a:pPr>
            <a:r>
              <a:rPr lang="hr-HR" sz="2800" b="1" dirty="0" smtClean="0"/>
              <a:t>Ugovorenim radovima prema stavu 1. ove uzance smatraju se </a:t>
            </a:r>
            <a:r>
              <a:rPr lang="hr-HR" sz="2800" b="1" dirty="0" smtClean="0">
                <a:solidFill>
                  <a:srgbClr val="FFFF00"/>
                </a:solidFill>
              </a:rPr>
              <a:t>i viškovi radova.</a:t>
            </a:r>
          </a:p>
          <a:p>
            <a:pPr marL="0" indent="0">
              <a:buNone/>
            </a:pPr>
            <a:endParaRPr lang="hr-HR" sz="2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Uzanca 19.</a:t>
            </a:r>
          </a:p>
          <a:p>
            <a:pPr marL="0" indent="0">
              <a:buNone/>
            </a:pPr>
            <a:r>
              <a:rPr lang="hr-HR" sz="2800" b="1" dirty="0" smtClean="0"/>
              <a:t>Izvođač je dužan prema pismenom nalogu naručioca izvesti nepredviđene radove. </a:t>
            </a:r>
            <a:endParaRPr lang="hr-HR" sz="2800" b="1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915" y="243607"/>
            <a:ext cx="8856551" cy="63230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Posebne uzance o građenju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7" y="1179711"/>
            <a:ext cx="10196432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Uzanca 32.</a:t>
            </a:r>
          </a:p>
          <a:p>
            <a:pPr marL="0" indent="0">
              <a:buNone/>
            </a:pPr>
            <a:r>
              <a:rPr lang="hr-HR" sz="3000" b="1" dirty="0" smtClean="0"/>
              <a:t>Cijena određena u ukupnom iznosu ne mijenja se zbog nastalih viškova i manjkova radova.</a:t>
            </a:r>
          </a:p>
          <a:p>
            <a:pPr marL="0" indent="0">
              <a:buNone/>
            </a:pPr>
            <a:endParaRPr lang="hr-HR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Uzanca 33.</a:t>
            </a:r>
          </a:p>
          <a:p>
            <a:pPr marL="0" indent="0">
              <a:buNone/>
            </a:pPr>
            <a:r>
              <a:rPr lang="hr-HR" sz="3000" b="1" dirty="0" smtClean="0"/>
              <a:t>Cijena određena u ukupnom iznosu obuhvaća i vrijednost nepredviđenih radova za koje je izvođač u vrijeme sklapanja ugovora znao ili je morao znati da se moraju izvesti.</a:t>
            </a:r>
          </a:p>
          <a:p>
            <a:pPr marL="0" indent="0">
              <a:buNone/>
            </a:pPr>
            <a:endParaRPr lang="hr-HR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Uzanca 35.</a:t>
            </a:r>
          </a:p>
          <a:p>
            <a:pPr marL="0" indent="0">
              <a:buNone/>
            </a:pPr>
            <a:r>
              <a:rPr lang="hr-HR" sz="3000" b="1" dirty="0" smtClean="0"/>
              <a:t>Ugovorena cijena ne obuhvaća vrijednost naknadnih radova.</a:t>
            </a:r>
          </a:p>
          <a:p>
            <a:pPr marL="0" indent="0">
              <a:buNone/>
            </a:pPr>
            <a:endParaRPr lang="hr-HR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Uzanca 43.</a:t>
            </a:r>
          </a:p>
          <a:p>
            <a:pPr marL="0" indent="0">
              <a:buNone/>
            </a:pPr>
            <a:r>
              <a:rPr lang="hr-HR" sz="3000" b="1" dirty="0" smtClean="0"/>
              <a:t>Izvođač ne može zahtijevati produljenje roka zbog promijenjenih okolnosti koje su nastupile nakon proteka roka za izvođenje radova.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96" y="310343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gradnji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251719"/>
            <a:ext cx="9955901" cy="6422256"/>
          </a:xfrm>
        </p:spPr>
        <p:txBody>
          <a:bodyPr>
            <a:normAutofit fontScale="92500"/>
          </a:bodyPr>
          <a:lstStyle/>
          <a:p>
            <a:pPr marL="76200" indent="0">
              <a:buNone/>
            </a:pPr>
            <a:r>
              <a:rPr lang="hr-HR" sz="2800" b="1" i="1" dirty="0">
                <a:solidFill>
                  <a:srgbClr val="FFFF00"/>
                </a:solidFill>
              </a:rPr>
              <a:t>građenje</a:t>
            </a:r>
            <a:r>
              <a:rPr lang="hr-HR" sz="2800" b="1" dirty="0"/>
              <a:t> je izvedba građevinskih i drugih radova (pripremni, zemljani, </a:t>
            </a:r>
            <a:r>
              <a:rPr lang="hr-HR" sz="2800" b="1" dirty="0" err="1"/>
              <a:t>konstruktorski</a:t>
            </a:r>
            <a:r>
              <a:rPr lang="hr-HR" sz="2800" b="1" dirty="0"/>
              <a:t>, instalaterski, završni te ugradnja građevnih proizvoda, opreme ili postrojenja) kojima se </a:t>
            </a:r>
            <a:r>
              <a:rPr lang="hr-HR" sz="2800" b="1" dirty="0">
                <a:solidFill>
                  <a:schemeClr val="accent4">
                    <a:lumMod val="50000"/>
                  </a:schemeClr>
                </a:solidFill>
              </a:rPr>
              <a:t>gradi </a:t>
            </a:r>
            <a:r>
              <a:rPr lang="hr-HR" sz="2800" b="1" dirty="0">
                <a:solidFill>
                  <a:srgbClr val="FFFF00"/>
                </a:solidFill>
              </a:rPr>
              <a:t>nova građevina, rekonstruira, održava ili uklanja postojeća </a:t>
            </a:r>
            <a:r>
              <a:rPr lang="hr-HR" sz="2800" b="1" dirty="0" smtClean="0">
                <a:solidFill>
                  <a:srgbClr val="FFFF00"/>
                </a:solidFill>
              </a:rPr>
              <a:t>građevina</a:t>
            </a:r>
          </a:p>
          <a:p>
            <a:pPr marL="76200" indent="0">
              <a:buNone/>
            </a:pPr>
            <a:endParaRPr lang="hr-HR" sz="2800" b="1" i="1" dirty="0" smtClean="0">
              <a:solidFill>
                <a:srgbClr val="FFFF00"/>
              </a:solidFill>
            </a:endParaRPr>
          </a:p>
          <a:p>
            <a:pPr marL="76200" indent="0">
              <a:buNone/>
            </a:pPr>
            <a:r>
              <a:rPr lang="hr-HR" sz="2800" b="1" i="1" dirty="0" smtClean="0">
                <a:solidFill>
                  <a:srgbClr val="FFFF00"/>
                </a:solidFill>
              </a:rPr>
              <a:t>održavanje</a:t>
            </a:r>
            <a:r>
              <a:rPr lang="hr-HR" sz="2800" b="1" dirty="0"/>
              <a:t> građevine je izvedba građevinskih i drugih radova na postojećoj građevini radi očuvanja temeljnih zahtjeva za građevinu tijekom njezina trajanja, kojima se ne mijenja usklađenost građevine s lokacijskim uvjetima u skladu s kojima je </a:t>
            </a:r>
            <a:r>
              <a:rPr lang="hr-HR" sz="2800" b="1" dirty="0" smtClean="0"/>
              <a:t>izgrađena</a:t>
            </a:r>
          </a:p>
          <a:p>
            <a:pPr marL="76200" indent="0">
              <a:buNone/>
            </a:pPr>
            <a:endParaRPr lang="hr-HR" sz="2800" b="1" i="1" dirty="0" smtClean="0">
              <a:solidFill>
                <a:srgbClr val="FFFF00"/>
              </a:solidFill>
            </a:endParaRPr>
          </a:p>
          <a:p>
            <a:pPr marL="76200" indent="0">
              <a:buNone/>
            </a:pPr>
            <a:r>
              <a:rPr lang="hr-HR" sz="2800" b="1" i="1" dirty="0" smtClean="0">
                <a:solidFill>
                  <a:srgbClr val="FFFF00"/>
                </a:solidFill>
              </a:rPr>
              <a:t>rekonstrukcija </a:t>
            </a:r>
            <a:r>
              <a:rPr lang="hr-HR" sz="2800" b="1" i="1" dirty="0"/>
              <a:t>građevine</a:t>
            </a:r>
            <a:r>
              <a:rPr lang="hr-HR" sz="2800" b="1" dirty="0"/>
              <a:t> je izvedba građevinskih i drugih radova na postojećoj građevini kojima se utječe na ispunjavanje temeljnih zahtjeva za tu građevinu ili kojima se mijenja usklađenost te građevine s lokacijskim uvjetima u skladu s kojima je izgrađena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975" y="459631"/>
            <a:ext cx="8856551" cy="632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mirenju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676267"/>
            <a:ext cx="9744075" cy="57681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>
                <a:solidFill>
                  <a:srgbClr val="FFFF00"/>
                </a:solidFill>
              </a:rPr>
              <a:t>Članak 3</a:t>
            </a:r>
            <a:r>
              <a:rPr lang="hr-HR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hr-HR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3300" b="1" dirty="0"/>
              <a:t>U smislu ovoga Zakona:</a:t>
            </a:r>
          </a:p>
          <a:p>
            <a:pPr marL="232601" indent="-232601">
              <a:buNone/>
            </a:pPr>
            <a:r>
              <a:rPr lang="hr-HR" sz="3300" b="1" dirty="0"/>
              <a:t>– mirenje je svaki postupak, bez obzira na to provodi li se u sudu, instituciji za mirenje ili izvan njih, u kojem stranke nastoje sporazumno riješiti spor uz pomoć jednog ili više izmiritelja koji strankama pomažu postići nagodbu, bez ovlasti da im nametnu obvezujuće rješenje,</a:t>
            </a:r>
          </a:p>
          <a:p>
            <a:pPr marL="232601" indent="-232601">
              <a:buNone/>
            </a:pPr>
            <a:r>
              <a:rPr lang="hr-HR" sz="3300" b="1" dirty="0"/>
              <a:t>– izmiritelj je osoba koja na temelju sporazuma stranaka provodi postupak mirenja,</a:t>
            </a:r>
          </a:p>
          <a:p>
            <a:pPr marL="232601" indent="-232601">
              <a:buNone/>
            </a:pPr>
            <a:r>
              <a:rPr lang="hr-HR" sz="3300" b="1" dirty="0"/>
              <a:t>– institucija za mirenje je pravna osoba, tijelo pravne osobe ili ustrojstvena jedinica pravne osobe koja organizira postupke mirenja.</a:t>
            </a:r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620" y="32519"/>
            <a:ext cx="8856551" cy="632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mirenju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8" y="963687"/>
            <a:ext cx="10400276" cy="6710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600" b="1" dirty="0">
                <a:solidFill>
                  <a:srgbClr val="FFFF00"/>
                </a:solidFill>
              </a:rPr>
              <a:t>Članak 5.</a:t>
            </a:r>
          </a:p>
          <a:p>
            <a:pPr marL="0" indent="0">
              <a:buNone/>
            </a:pPr>
            <a:r>
              <a:rPr lang="hr-HR" sz="2600" b="1" dirty="0"/>
              <a:t>Mirenje se može provoditi neovisno o tome vodi li se o predmetu spora sudski, arbitražni ili drugi postupak.</a:t>
            </a:r>
          </a:p>
          <a:p>
            <a:pPr marL="0" indent="0">
              <a:buNone/>
            </a:pPr>
            <a:r>
              <a:rPr lang="hr-HR" sz="2600" b="1" dirty="0">
                <a:solidFill>
                  <a:srgbClr val="FFFF00"/>
                </a:solidFill>
              </a:rPr>
              <a:t>Članak 6.</a:t>
            </a:r>
          </a:p>
          <a:p>
            <a:pPr marL="391897" indent="-391897">
              <a:buNone/>
            </a:pPr>
            <a:r>
              <a:rPr lang="hr-HR" sz="2600" b="1" dirty="0"/>
              <a:t>(1) Za pokretanje postupka mirenja nije potrebno unaprijed sklopiti sporazum kojim se stranke obvezuju da će buduće sporove rješavati mirenjem.</a:t>
            </a:r>
          </a:p>
          <a:p>
            <a:pPr marL="391897" indent="-391897">
              <a:buNone/>
            </a:pPr>
            <a:r>
              <a:rPr lang="hr-HR" sz="2600" b="1" dirty="0"/>
              <a:t>(2) Mirenje počinje prihvatom prijedloga za provođenje postupka mirenja, osim ako je za sporove u kojima postoji obveza pokretanja postupka mirenja propisano ili ugovoreno drugačije.</a:t>
            </a:r>
          </a:p>
          <a:p>
            <a:pPr marL="0" indent="0">
              <a:buNone/>
            </a:pPr>
            <a:r>
              <a:rPr lang="hr-HR" sz="2600" b="1" dirty="0">
                <a:solidFill>
                  <a:srgbClr val="FFFF00"/>
                </a:solidFill>
              </a:rPr>
              <a:t>Članak 7.</a:t>
            </a:r>
          </a:p>
          <a:p>
            <a:pPr marL="391897" indent="-391897">
              <a:buNone/>
            </a:pPr>
            <a:r>
              <a:rPr lang="hr-HR" sz="2600" b="1" dirty="0"/>
              <a:t>(1) Imenovanje izmiritelja obavlja se prema pravilima o kojima su se stranke sporazumjele.</a:t>
            </a:r>
          </a:p>
          <a:p>
            <a:pPr marL="391897" indent="-391897">
              <a:buNone/>
            </a:pPr>
            <a:r>
              <a:rPr lang="hr-HR" sz="2600" b="1" dirty="0"/>
              <a:t>(2) Stranke sporazumno određuju hoće li mirenje provoditi jedan ili više izmiritelja i tko će se imenovati za izmiritelja</a:t>
            </a:r>
            <a:r>
              <a:rPr lang="hr-HR" sz="2600" b="1" dirty="0" smtClean="0"/>
              <a:t>.</a:t>
            </a:r>
            <a:endParaRPr lang="hr-HR" sz="2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620" y="315615"/>
            <a:ext cx="8856551" cy="632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mirenju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91" y="1290397"/>
            <a:ext cx="10328268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12.</a:t>
            </a:r>
          </a:p>
          <a:p>
            <a:pPr marL="0" indent="0">
              <a:buNone/>
            </a:pPr>
            <a:r>
              <a:rPr lang="hr-HR" b="1" dirty="0"/>
              <a:t>Mirenje je dovršeno:</a:t>
            </a:r>
          </a:p>
          <a:p>
            <a:pPr marL="232601" indent="-232601">
              <a:buNone/>
            </a:pPr>
            <a:r>
              <a:rPr lang="hr-HR" b="1" dirty="0"/>
              <a:t>– ako je jedna stranka uputila drugim strankama i izmiritelju pisanu izjavu o odustajanju od postupka mirenja</a:t>
            </a:r>
            <a:r>
              <a:rPr lang="hr-HR" b="1" dirty="0" smtClean="0"/>
              <a:t>,</a:t>
            </a:r>
          </a:p>
          <a:p>
            <a:pPr marL="232601" indent="-232601">
              <a:buNone/>
            </a:pPr>
            <a:r>
              <a:rPr lang="hr-HR" b="1" dirty="0" smtClean="0"/>
              <a:t>– </a:t>
            </a:r>
            <a:r>
              <a:rPr lang="hr-HR" b="1" dirty="0"/>
              <a:t>ako su stranke uputile izmiritelju pisanu izjavu o dovršetku postupka,</a:t>
            </a:r>
          </a:p>
          <a:p>
            <a:pPr marL="232601" indent="-232601">
              <a:buNone/>
            </a:pPr>
            <a:r>
              <a:rPr lang="hr-HR" b="1" dirty="0"/>
              <a:t>– odlukom izmiritelja da se postupak mirenja obustavlja, </a:t>
            </a:r>
          </a:p>
          <a:p>
            <a:pPr marL="232601" indent="-232601">
              <a:buNone/>
            </a:pPr>
            <a:r>
              <a:rPr lang="hr-HR" b="1" dirty="0"/>
              <a:t>– ako se nagodba ne sklopi u roku od 60 dana od početka mirenja, odnosno u drugom roku u skladu sa sporazumom stranaka,</a:t>
            </a:r>
          </a:p>
          <a:p>
            <a:pPr marL="232601" indent="-232601">
              <a:buNone/>
            </a:pPr>
            <a:r>
              <a:rPr lang="hr-HR" b="1" dirty="0"/>
              <a:t>– sklapanjem nagodbe.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13.</a:t>
            </a:r>
          </a:p>
          <a:p>
            <a:pPr marL="391897" indent="-391897">
              <a:buNone/>
            </a:pPr>
            <a:r>
              <a:rPr lang="hr-HR" b="1" dirty="0"/>
              <a:t>(1) Nagodba sklopljena u postupku mirenja obvezuje stranke koje su ju sklopile. Ako su nagodbom stranke preuzele određene obveze, one su ih dužne pravodobno izvršiti.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6" y="243607"/>
            <a:ext cx="8856551" cy="661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arbitraži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9" y="1323727"/>
            <a:ext cx="10101744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>
                <a:solidFill>
                  <a:srgbClr val="FFFF00"/>
                </a:solidFill>
              </a:rPr>
              <a:t>Članak 2</a:t>
            </a:r>
            <a:r>
              <a:rPr lang="hr-HR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hr-HR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b="1" dirty="0"/>
              <a:t>1) U smislu ovoga Zakona:</a:t>
            </a:r>
          </a:p>
          <a:p>
            <a:pPr marL="895350" indent="-438150">
              <a:buNone/>
            </a:pPr>
            <a:r>
              <a:rPr lang="hr-HR" b="1" dirty="0"/>
              <a:t>1) »</a:t>
            </a:r>
            <a:r>
              <a:rPr lang="hr-HR" b="1" i="1" dirty="0">
                <a:solidFill>
                  <a:srgbClr val="FFFF00"/>
                </a:solidFill>
              </a:rPr>
              <a:t>arbitraža</a:t>
            </a:r>
            <a:r>
              <a:rPr lang="hr-HR" b="1" dirty="0"/>
              <a:t>« (izbrano suđenje) je suđenje pred arbitražnim sudom bez obzira organizira li ga ili </a:t>
            </a:r>
            <a:r>
              <a:rPr lang="hr-HR" b="1" dirty="0" smtClean="0"/>
              <a:t>njegovo </a:t>
            </a:r>
            <a:r>
              <a:rPr lang="it-IT" b="1" dirty="0" smtClean="0"/>
              <a:t>djelovanje </a:t>
            </a:r>
            <a:r>
              <a:rPr lang="it-IT" b="1" dirty="0"/>
              <a:t>osigurava arbitražna ustanova ili ne,</a:t>
            </a:r>
          </a:p>
          <a:p>
            <a:pPr marL="895350" indent="-438150">
              <a:buNone/>
            </a:pPr>
            <a:r>
              <a:rPr lang="hr-HR" b="1" dirty="0"/>
              <a:t>2) »</a:t>
            </a:r>
            <a:r>
              <a:rPr lang="hr-HR" b="1" i="1" dirty="0">
                <a:solidFill>
                  <a:srgbClr val="FFFF00"/>
                </a:solidFill>
              </a:rPr>
              <a:t>domaća arbitraža</a:t>
            </a:r>
            <a:r>
              <a:rPr lang="hr-HR" b="1" dirty="0"/>
              <a:t>« je arbitraža čije je mjesto na području Republike Hrvatske,</a:t>
            </a:r>
          </a:p>
          <a:p>
            <a:pPr marL="895350" indent="-438150">
              <a:buNone/>
            </a:pPr>
            <a:r>
              <a:rPr lang="hr-HR" b="1" dirty="0"/>
              <a:t>3) »</a:t>
            </a:r>
            <a:r>
              <a:rPr lang="hr-HR" b="1" i="1" dirty="0">
                <a:solidFill>
                  <a:srgbClr val="FFFF00"/>
                </a:solidFill>
              </a:rPr>
              <a:t>arbitražni sud</a:t>
            </a:r>
            <a:r>
              <a:rPr lang="hr-HR" b="1" dirty="0"/>
              <a:t>« (izbrani sud) je nedržavni sud koji svoje ovlaštenje za suđenje crpi iz sporazuma stranaka,</a:t>
            </a:r>
          </a:p>
          <a:p>
            <a:pPr marL="895350" indent="-438150">
              <a:buNone/>
            </a:pPr>
            <a:r>
              <a:rPr lang="hr-HR" b="1" dirty="0"/>
              <a:t>4) »</a:t>
            </a:r>
            <a:r>
              <a:rPr lang="hr-HR" b="1" i="1" dirty="0">
                <a:solidFill>
                  <a:srgbClr val="FFFF00"/>
                </a:solidFill>
              </a:rPr>
              <a:t>arbitražna ustanova</a:t>
            </a:r>
            <a:r>
              <a:rPr lang="hr-HR" b="1" dirty="0"/>
              <a:t>« je pravna osoba ili tijelo pravne osobe koje organizira i osigurava </a:t>
            </a:r>
            <a:r>
              <a:rPr lang="hr-HR" b="1" dirty="0" smtClean="0"/>
              <a:t>djelovanje arbitražnih </a:t>
            </a:r>
            <a:r>
              <a:rPr lang="hr-HR" b="1" dirty="0"/>
              <a:t>sudova,</a:t>
            </a:r>
          </a:p>
          <a:p>
            <a:pPr marL="895350" indent="-438150">
              <a:buNone/>
            </a:pPr>
            <a:r>
              <a:rPr lang="hr-HR" b="1" dirty="0"/>
              <a:t>5) »</a:t>
            </a:r>
            <a:r>
              <a:rPr lang="hr-HR" b="1" i="1" dirty="0">
                <a:solidFill>
                  <a:srgbClr val="FFFF00"/>
                </a:solidFill>
              </a:rPr>
              <a:t>arbitar</a:t>
            </a:r>
            <a:r>
              <a:rPr lang="hr-HR" b="1" dirty="0"/>
              <a:t>« (izbrani sudac) je arbitar pojedinac ili član odnosno predsjednik vijeća arbitražnog suda,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Uvod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71" y="1755776"/>
            <a:ext cx="9408542" cy="5688632"/>
          </a:xfrm>
        </p:spPr>
        <p:txBody>
          <a:bodyPr>
            <a:noAutofit/>
          </a:bodyPr>
          <a:lstStyle/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Građenje zbog svoje prirode donosi nepredvidljive probleme koji mogu rezultirati u kašnjenju projekta i dodatnim troškovima Naručitelju ili Izvođaču.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8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Odnosi između Naručitelja i Izvođača uređuju se ugovorom na temelju dokumentacije za nadmetanje koju je pripremio Naručitelj, ponude Izvođača i relevantnih propisa.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8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Ugovori o građenju, održavanju ili rekonstrukciji traju dulje vremena, često i nekoliko godina. Kroz to vrijeme mogu se pojaviti okolnosti koje se nisu mogle predvidjeti u vrijeme sklapanja ugovora.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531" y="315615"/>
            <a:ext cx="8856551" cy="661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arbitraži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736"/>
            <a:ext cx="10643082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3.</a:t>
            </a:r>
          </a:p>
          <a:p>
            <a:pPr marL="477889" indent="-477889">
              <a:buNone/>
            </a:pPr>
            <a:r>
              <a:rPr lang="hr-HR" b="1" dirty="0"/>
              <a:t>(1) Stranke mogu ugovoriti domaću arbitražu za rješavanje sporova o pravima kojima mogu </a:t>
            </a:r>
            <a:r>
              <a:rPr lang="hr-HR" b="1" dirty="0" smtClean="0"/>
              <a:t>slobodno raspolagati</a:t>
            </a:r>
            <a:r>
              <a:rPr lang="hr-HR" b="1" dirty="0"/>
              <a:t>.</a:t>
            </a:r>
          </a:p>
          <a:p>
            <a:pPr marL="477889" indent="-477889">
              <a:buNone/>
            </a:pPr>
            <a:r>
              <a:rPr lang="hr-HR" b="1" dirty="0"/>
              <a:t>(2) U sporovima s međunarodnim obilježjem stranke mogu ugovoriti i arbitražu čije je mjesto izvan </a:t>
            </a:r>
            <a:r>
              <a:rPr lang="hr-HR" b="1" dirty="0" smtClean="0"/>
              <a:t>područja Republike </a:t>
            </a:r>
            <a:r>
              <a:rPr lang="hr-HR" b="1" dirty="0"/>
              <a:t>Hrvatske, osim ako je posebnim zakonom propisano da takav spor može rješavati samo sud </a:t>
            </a:r>
            <a:r>
              <a:rPr lang="hr-HR" b="1" dirty="0" smtClean="0"/>
              <a:t>u Republici </a:t>
            </a:r>
            <a:r>
              <a:rPr lang="hr-HR" b="1" dirty="0"/>
              <a:t>Hrvatskoj.</a:t>
            </a:r>
          </a:p>
          <a:p>
            <a:pPr marL="477889" indent="-477889">
              <a:buNone/>
            </a:pPr>
            <a:r>
              <a:rPr lang="hr-HR" b="1" dirty="0"/>
              <a:t>(3) Stranke se mogu sporazumjeti o tome da sporove iz stavka 1. ovoga članka iznesu pred arbitražni sud </a:t>
            </a:r>
            <a:r>
              <a:rPr lang="hr-HR" b="1" dirty="0" smtClean="0"/>
              <a:t>bez </a:t>
            </a:r>
            <a:r>
              <a:rPr lang="it-IT" b="1" dirty="0" smtClean="0"/>
              <a:t>obzira </a:t>
            </a:r>
            <a:r>
              <a:rPr lang="it-IT" b="1" dirty="0"/>
              <a:t>na to organizira li njegovo djelovanje </a:t>
            </a:r>
            <a:r>
              <a:rPr lang="it-IT" b="1" dirty="0">
                <a:solidFill>
                  <a:srgbClr val="FFFF00"/>
                </a:solidFill>
              </a:rPr>
              <a:t>arbitražna ustanova ili ne</a:t>
            </a:r>
            <a:r>
              <a:rPr lang="it-IT" b="1" dirty="0" smtClean="0">
                <a:solidFill>
                  <a:srgbClr val="FFFF00"/>
                </a:solidFill>
              </a:rPr>
              <a:t>.</a:t>
            </a: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18.</a:t>
            </a:r>
          </a:p>
          <a:p>
            <a:pPr marL="391897" indent="-391897">
              <a:buNone/>
            </a:pPr>
            <a:r>
              <a:rPr lang="hr-HR" b="1" dirty="0"/>
              <a:t>(1) Ako to nije u protivnosti s odredbama ovoga Zakona, stranke se mogu sporazumjeti o pravilima </a:t>
            </a:r>
            <a:r>
              <a:rPr lang="hr-HR" b="1" dirty="0" smtClean="0"/>
              <a:t>postupka kojih </a:t>
            </a:r>
            <a:r>
              <a:rPr lang="hr-HR" b="1" dirty="0"/>
              <a:t>će se arbitražni sud pridržavati ili tako da ih same odrede ili upućivanjem na određena pravila, zakon ili </a:t>
            </a:r>
            <a:r>
              <a:rPr lang="hr-HR" b="1" dirty="0" smtClean="0"/>
              <a:t>na drugi </a:t>
            </a:r>
            <a:r>
              <a:rPr lang="hr-HR" b="1" dirty="0"/>
              <a:t>prikladan način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453" y="171599"/>
            <a:ext cx="8856551" cy="661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arbitraži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7" y="1035695"/>
            <a:ext cx="10525943" cy="6420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600" b="1" dirty="0">
                <a:solidFill>
                  <a:srgbClr val="FFFF00"/>
                </a:solidFill>
              </a:rPr>
              <a:t>Članak 31.</a:t>
            </a:r>
          </a:p>
          <a:p>
            <a:pPr marL="0" indent="0">
              <a:buNone/>
            </a:pPr>
            <a:r>
              <a:rPr lang="hr-HR" sz="2600" b="1" dirty="0"/>
              <a:t>Pravorijek arbitražnog suda ima prema strankama snagu pravomoćne sudske presude, osim ako su se stranke izričito sporazumjele da se pravorijek može pobijati pred arbitražnim sudom višeg stupnja.</a:t>
            </a:r>
          </a:p>
          <a:p>
            <a:pPr marL="0" indent="0">
              <a:buNone/>
            </a:pPr>
            <a:endParaRPr lang="hr-HR" sz="26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rgbClr val="FFFF00"/>
                </a:solidFill>
              </a:rPr>
              <a:t>Članak </a:t>
            </a:r>
            <a:r>
              <a:rPr lang="hr-HR" sz="2600" b="1" dirty="0">
                <a:solidFill>
                  <a:srgbClr val="FFFF00"/>
                </a:solidFill>
              </a:rPr>
              <a:t>34.</a:t>
            </a:r>
          </a:p>
          <a:p>
            <a:pPr marL="457200" indent="-457200">
              <a:buNone/>
            </a:pPr>
            <a:r>
              <a:rPr lang="pl-PL" sz="2600" b="1" dirty="0"/>
              <a:t>(1) U roku od 30 dana od primitka pravorijeka, ako se stranke nisu drukčije sporazumjele o nekom drugom roku:</a:t>
            </a:r>
          </a:p>
          <a:p>
            <a:pPr marL="457200" indent="0">
              <a:buNone/>
            </a:pPr>
            <a:r>
              <a:rPr lang="hr-HR" sz="2600" b="1" dirty="0"/>
              <a:t>1) jedna stranka može zahtijevati od arbitražnog suda da u pravorijeku ispravi računsku, pisarsku ili tipografsku grešku ili bilo koju grešku slične prirode,</a:t>
            </a:r>
          </a:p>
          <a:p>
            <a:pPr marL="457200" indent="0">
              <a:buNone/>
            </a:pPr>
            <a:r>
              <a:rPr lang="hr-HR" sz="2600" b="1" dirty="0"/>
              <a:t>2) jedna stranka, uz obavijest drugoj, može zahtijevati od arbitražnog suda </a:t>
            </a:r>
            <a:r>
              <a:rPr lang="pt-BR" sz="2600" b="1" dirty="0"/>
              <a:t>da dade tumačenje određenog mjesta ili dijela pravorijeka.</a:t>
            </a:r>
          </a:p>
          <a:p>
            <a:pPr marL="457200" indent="-457200">
              <a:buNone/>
            </a:pPr>
            <a:r>
              <a:rPr lang="hr-HR" sz="2600" b="1" dirty="0"/>
              <a:t>(2) Ako arbitražni sud smatra da je izneseni zahtjev opravdan, ispravit će pravorijek ili će dati njegovo tumačenje, koje je sastavni dio pravorijeka.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51" y="243607"/>
            <a:ext cx="8856551" cy="7048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Arbitraža pri HGK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611759"/>
            <a:ext cx="9744075" cy="60309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„Zagrebačka pravila”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3</a:t>
            </a:r>
            <a:r>
              <a:rPr lang="hr-HR" b="1" dirty="0" smtClean="0">
                <a:solidFill>
                  <a:srgbClr val="FFFF00"/>
                </a:solidFill>
              </a:rPr>
              <a:t>.</a:t>
            </a:r>
          </a:p>
          <a:p>
            <a:pPr marL="533400" indent="-533400">
              <a:buNone/>
            </a:pPr>
            <a:r>
              <a:rPr lang="hr-HR" b="1" dirty="0" smtClean="0"/>
              <a:t>(</a:t>
            </a:r>
            <a:r>
              <a:rPr lang="hr-HR" b="1" dirty="0"/>
              <a:t>4) Smatrat će se da su stranke ugovarajući nadležnost Sudišta za rješavanje određenih njihovih sporova, ugovorile i nadležnost arbitražnog suda koji će biti osnovan prema ovom Pravilniku.</a:t>
            </a:r>
          </a:p>
          <a:p>
            <a:pPr marL="533400" indent="-533400">
              <a:buNone/>
            </a:pPr>
            <a:r>
              <a:rPr lang="hr-HR" b="1" dirty="0"/>
              <a:t>(5) Ako u ugovoru o arbitraži nije drukčije izrijekom predviđeno, smatrat će se da su stranke ugovarajući nadležnost Sudišta, ugovorile i nadležnost tijela Sudišta:</a:t>
            </a:r>
          </a:p>
          <a:p>
            <a:pPr marL="533400" indent="0">
              <a:buNone/>
            </a:pPr>
            <a:r>
              <a:rPr lang="hr-HR" b="1" dirty="0"/>
              <a:t>– za imenovanje arbitara i odlučivanje o njihovom izuzeću i opozivu,</a:t>
            </a:r>
          </a:p>
          <a:p>
            <a:pPr marL="533400" indent="0">
              <a:buNone/>
            </a:pPr>
            <a:r>
              <a:rPr lang="hr-HR" b="1" dirty="0"/>
              <a:t>– za određivanje privremenih mjera i izdavanje platnih naloga,</a:t>
            </a:r>
          </a:p>
          <a:p>
            <a:pPr marL="533400" indent="0">
              <a:buNone/>
            </a:pPr>
            <a:r>
              <a:rPr lang="hr-HR" b="1" dirty="0"/>
              <a:t>– za obavljanje drugih poslova predviđenih ovim Pravilima.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6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975" y="171599"/>
            <a:ext cx="8856551" cy="7048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Arbitraža pri HGK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7" y="1092426"/>
            <a:ext cx="10196432" cy="65815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„Zagrebačka pravila”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7.</a:t>
            </a:r>
          </a:p>
          <a:p>
            <a:pPr marL="477889" indent="-477889">
              <a:buNone/>
            </a:pPr>
            <a:r>
              <a:rPr lang="hr-HR" b="1" dirty="0"/>
              <a:t>(2) Arbitražni sud nije ovlašten odrediti mjesto arbitraže bez suglasnosti stranaka o tome.</a:t>
            </a:r>
          </a:p>
          <a:p>
            <a:pPr marL="477889" indent="-477889">
              <a:buNone/>
            </a:pPr>
            <a:r>
              <a:rPr lang="hr-HR" b="1" dirty="0"/>
              <a:t>(3) Ako se stranke nisu drukčije sporazumjele, mjesto arbitraže je u sjedištu Sudišta</a:t>
            </a:r>
            <a:r>
              <a:rPr lang="hr-HR" b="1" dirty="0" smtClean="0"/>
              <a:t>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14.</a:t>
            </a:r>
          </a:p>
          <a:p>
            <a:pPr marL="533400" indent="-533400">
              <a:buNone/>
            </a:pPr>
            <a:r>
              <a:rPr lang="hr-HR" b="1" dirty="0"/>
              <a:t>(1) Stranke se mogu sporazumjeti da arbitražu provodi </a:t>
            </a:r>
            <a:r>
              <a:rPr lang="hr-HR" b="1" dirty="0">
                <a:solidFill>
                  <a:srgbClr val="FFFF00"/>
                </a:solidFill>
              </a:rPr>
              <a:t>arbitražno vijeće ili arbitar pojedinac.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15.</a:t>
            </a:r>
          </a:p>
          <a:p>
            <a:pPr marL="457200" indent="-457200">
              <a:buNone/>
            </a:pPr>
            <a:r>
              <a:rPr lang="hr-HR" b="1" dirty="0"/>
              <a:t>(1) Stranke mogu imenovati za arbitra i osobu koja nije na listi arbitara Sudišta</a:t>
            </a:r>
            <a:r>
              <a:rPr lang="hr-HR" b="1" dirty="0" smtClean="0"/>
              <a:t>.</a:t>
            </a:r>
            <a:endParaRPr lang="hr-HR" b="1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67" y="315615"/>
            <a:ext cx="8856551" cy="74830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Zakon o parničkom postupku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2089150"/>
            <a:ext cx="9744075" cy="60309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2.</a:t>
            </a:r>
          </a:p>
          <a:p>
            <a:pPr marL="0" indent="0">
              <a:buNone/>
            </a:pPr>
            <a:r>
              <a:rPr lang="hr-HR" b="1" dirty="0"/>
              <a:t>U parničnom postupku sud odlučuje u granicama zahtjeva koji su stavljeni u postupku.</a:t>
            </a:r>
          </a:p>
          <a:p>
            <a:pPr marL="0" indent="0">
              <a:buNone/>
            </a:pPr>
            <a:r>
              <a:rPr lang="hr-HR" b="1" dirty="0"/>
              <a:t>Sud ne može odbiti da odlučuje o zahtjevu za koji je </a:t>
            </a:r>
            <a:r>
              <a:rPr lang="hr-HR" b="1" dirty="0">
                <a:solidFill>
                  <a:srgbClr val="FFFF00"/>
                </a:solidFill>
              </a:rPr>
              <a:t>nadležan.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3.</a:t>
            </a:r>
          </a:p>
          <a:p>
            <a:pPr marL="0" indent="0">
              <a:buNone/>
            </a:pPr>
            <a:r>
              <a:rPr lang="hr-HR" b="1" dirty="0"/>
              <a:t>Stranke mogu slobodno raspolagati zahtjevima koje su stavile u tijeku postupka.</a:t>
            </a:r>
          </a:p>
          <a:p>
            <a:pPr marL="0" indent="0">
              <a:buNone/>
            </a:pPr>
            <a:r>
              <a:rPr lang="hr-HR" b="1" dirty="0"/>
              <a:t>One se mogu odreći svog zahtjeva, priznati zahtjev protivnika i nagoditi se.</a:t>
            </a:r>
          </a:p>
          <a:p>
            <a:pPr marL="0" indent="0">
              <a:buNone/>
            </a:pPr>
            <a:r>
              <a:rPr lang="hr-HR" b="1" dirty="0"/>
              <a:t>Sud neće uvažiti raspolaganja stranaka koja su u suprotnosti s prisilnim propisima i pravilima javnog morala.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179" y="315615"/>
            <a:ext cx="8856551" cy="74830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Zakon o parničkom postupku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323727"/>
            <a:ext cx="9744075" cy="63189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3000" b="1" dirty="0">
                <a:solidFill>
                  <a:srgbClr val="FFFF00"/>
                </a:solidFill>
              </a:rPr>
              <a:t>Članak 321.</a:t>
            </a:r>
          </a:p>
          <a:p>
            <a:pPr marL="0" indent="0">
              <a:buNone/>
            </a:pPr>
            <a:r>
              <a:rPr lang="hr-HR" sz="3000" b="1" dirty="0"/>
              <a:t>Stranke mogu tijekom cijelog postupka pred parničnim sudom do njegovog pravomoćnog okončanja zaključiti nagodbu o predmetu spora (sudska nagodba), pa i tijekom postupka pred drugostupanjskim sudom do donošenja drugostupanjske odluke u povodu žalbe.</a:t>
            </a:r>
          </a:p>
          <a:p>
            <a:pPr marL="0" indent="0">
              <a:buNone/>
            </a:pPr>
            <a:r>
              <a:rPr lang="hr-HR" sz="3000" b="1" dirty="0"/>
              <a:t>Nagodba se može odnositi na cijeli tužbeni zahtjev ili na jedan njegov dio.</a:t>
            </a:r>
          </a:p>
          <a:p>
            <a:pPr marL="0" indent="0">
              <a:buNone/>
            </a:pPr>
            <a:endParaRPr lang="hr-HR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Članak </a:t>
            </a:r>
            <a:r>
              <a:rPr lang="hr-HR" sz="3000" b="1" dirty="0">
                <a:solidFill>
                  <a:srgbClr val="FFFF00"/>
                </a:solidFill>
              </a:rPr>
              <a:t>348.</a:t>
            </a:r>
          </a:p>
          <a:p>
            <a:pPr marL="0" indent="0">
              <a:buNone/>
            </a:pPr>
            <a:r>
              <a:rPr lang="hr-HR" sz="3000" b="1" dirty="0"/>
              <a:t>Protiv presude donesene u prvom stupnju stranke mogu podnijeti žalbu u roku od petnaest dana od dana dostave prijepisa presude, ako u ovom Zakonu nije određen drugi rok. U mjeničnim i čekovnim sporovima taj je rok osam dana.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51" y="243607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Trgovački sudovi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683767"/>
            <a:ext cx="9912164" cy="5413375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Provode suđenja u parničnome postupku u prvome stupnju u trgovačkim sporovima, sporovima u povodu osnivanja, rada, prestanka i članstva </a:t>
            </a:r>
            <a:r>
              <a:rPr lang="hr-HR" sz="2800" b="1" dirty="0" smtClean="0"/>
              <a:t>u trgovačkim društvima, </a:t>
            </a:r>
            <a:r>
              <a:rPr lang="hr-HR" sz="2800" b="1" dirty="0"/>
              <a:t>plovidbenim, zrakoplovnim i autorskim sporovima i sporovima o zaštiti i uporabi izuma, ali i u drugim </a:t>
            </a:r>
            <a:r>
              <a:rPr lang="hr-HR" sz="2800" b="1" dirty="0" smtClean="0"/>
              <a:t>sporovima.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800" b="1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Trgovački sudovi u: Bjelovaru, Osijeku, Rijeci, Splitu, Varaždinu, Zadru, Zagrebu.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800" b="1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Visoki trgovački sud Republike Hrvatske ustanovljen je kao drugostupanjski sud za područje </a:t>
            </a:r>
            <a:r>
              <a:rPr lang="hr-HR" sz="2800" b="1" dirty="0" smtClean="0"/>
              <a:t>cijele Republike Hrvatske</a:t>
            </a:r>
            <a:r>
              <a:rPr lang="hr-HR" sz="2800" b="1" dirty="0"/>
              <a:t> sa sjedištem </a:t>
            </a:r>
            <a:r>
              <a:rPr lang="hr-HR" sz="2800" b="1" dirty="0" smtClean="0"/>
              <a:t>u Zagrebu.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3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934" y="459631"/>
            <a:ext cx="9186060" cy="574302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Rješavanje sporova u ugovorima FIDIC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637" y="1467743"/>
            <a:ext cx="9692376" cy="5006315"/>
          </a:xfrm>
        </p:spPr>
        <p:txBody>
          <a:bodyPr>
            <a:noAutofit/>
          </a:bodyPr>
          <a:lstStyle/>
          <a:p>
            <a:pPr marL="479298" indent="-479298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/>
              <a:t>U</a:t>
            </a:r>
            <a:r>
              <a:rPr lang="hr-HR" sz="2600" b="1" dirty="0" smtClean="0"/>
              <a:t>govorna strana koja je nezadovoljna odlukom Inženjera može spor iznijeti pred Vijeće za rješavanje sporova (VRS – DAB)</a:t>
            </a:r>
          </a:p>
          <a:p>
            <a:pPr marL="479298" indent="-479298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VRS mora donijeti odluku u roku 84 dana nakon što primi pisani podnesak</a:t>
            </a:r>
          </a:p>
          <a:p>
            <a:pPr marL="479298" indent="-479298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Svaka ugovorna strana može dati obavijest o nezadovoljstvu odlukom VRS-a u roku 28 dana od kada primi odluku; u suprotnom odluka VRS-a postaje obvezujuća i konačna.</a:t>
            </a:r>
          </a:p>
          <a:p>
            <a:pPr marL="479298" indent="-479298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Nakon dostave odluku o nezadovoljstvu ugovorne strane trebaju u roku 56 dana nastojati postići sporazum.</a:t>
            </a:r>
          </a:p>
          <a:p>
            <a:pPr marL="479298" indent="-479298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Ako nema sporazuma spor će konačno riješiti arbitraža ili sud.</a:t>
            </a:r>
            <a:endParaRPr lang="hr-HR" sz="2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89" y="752646"/>
            <a:ext cx="8966409" cy="739506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Članovi VRS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571" y="1971799"/>
            <a:ext cx="9048508" cy="4350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Članak 3.</a:t>
            </a:r>
          </a:p>
          <a:p>
            <a:pPr marL="0" indent="0">
              <a:buNone/>
            </a:pPr>
            <a:r>
              <a:rPr lang="hr-HR" sz="2800" b="1" dirty="0" smtClean="0"/>
              <a:t>Kada biraju članove VRS-a ugovorne strane se oslanjaju na pisanu izjavu člana da je:</a:t>
            </a:r>
          </a:p>
          <a:p>
            <a:pPr marL="0" indent="0">
              <a:buNone/>
            </a:pPr>
            <a:r>
              <a:rPr lang="hr-HR" sz="2800" b="1" dirty="0" smtClean="0"/>
              <a:t>(a) iskusan u radovima koje izvodi ili će izvoditi Izvođač</a:t>
            </a:r>
          </a:p>
          <a:p>
            <a:pPr marL="479298" indent="-479298">
              <a:buNone/>
            </a:pPr>
            <a:r>
              <a:rPr lang="en-US" sz="2800" b="1" dirty="0" smtClean="0"/>
              <a:t>(</a:t>
            </a:r>
            <a:r>
              <a:rPr lang="en-US" sz="2800" b="1" dirty="0"/>
              <a:t>b) </a:t>
            </a:r>
            <a:r>
              <a:rPr lang="hr-HR" sz="2800" b="1" dirty="0" smtClean="0"/>
              <a:t>iskusan u interpretaciji ugovornih dokumenata, i</a:t>
            </a:r>
            <a:endParaRPr lang="en-US" sz="2800" b="1" dirty="0"/>
          </a:p>
          <a:p>
            <a:pPr marL="0" indent="0">
              <a:buNone/>
            </a:pPr>
            <a:r>
              <a:rPr lang="hr-HR" sz="2800" b="1" dirty="0" smtClean="0"/>
              <a:t>(c) vlada jezikom komunikacije određenim ugovorom</a:t>
            </a:r>
            <a:r>
              <a:rPr lang="en-US" sz="2800" b="1" dirty="0" smtClean="0"/>
              <a:t>.</a:t>
            </a:r>
            <a:endParaRPr lang="hr-HR" sz="2800" b="1" dirty="0" smtClean="0"/>
          </a:p>
          <a:p>
            <a:pPr marL="0" indent="0">
              <a:buNone/>
            </a:pPr>
            <a:endParaRPr lang="hr-HR" sz="2800" b="1" dirty="0" smtClean="0"/>
          </a:p>
          <a:p>
            <a:pPr marL="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Članak 4.</a:t>
            </a:r>
          </a:p>
          <a:p>
            <a:pPr marL="0" indent="0">
              <a:buNone/>
            </a:pPr>
            <a:r>
              <a:rPr lang="hr-HR" sz="2800" b="1" dirty="0" smtClean="0"/>
              <a:t>Postoje stroga i eksplicitna pravila neovisnosti i nepristranosti koje članovi VRS-a moraju poštivati.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20" y="510358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(1)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9" y="2175017"/>
            <a:ext cx="10072744" cy="4909349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4000" b="1" dirty="0" smtClean="0"/>
              <a:t>Izvođač </a:t>
            </a:r>
            <a:r>
              <a:rPr lang="hr-HR" sz="4000" b="1" dirty="0"/>
              <a:t>je upozorio Nadzornog inženjera da je glavnim projektom predviđena izvedba klasične kolničke konstrukcije, a izvedbenim projektom i ugovornim troškovnikom predviđena izvedba hladne reciklaže postojećeg kolnika. </a:t>
            </a: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4000" b="1" dirty="0"/>
              <a:t>Nakon što je izrađena analiza obje varijante, Naručitelj je odlučio da se izvodi hladna reciklaža te je u tom smislu izmijenjen glavni projekt i dobivena potvrda glavnog projekta. To je dovelo do pojave </a:t>
            </a:r>
            <a:r>
              <a:rPr lang="hr-HR" sz="4000" b="1" dirty="0" err="1"/>
              <a:t>vantroškovničkih</a:t>
            </a:r>
            <a:r>
              <a:rPr lang="hr-HR" sz="4000" b="1" dirty="0"/>
              <a:t> radova i više radova u odnosu na ugovorni troškovnik, koji je bio sastavljen prema projektu s klasičnom kolničkom konstrukcijom</a:t>
            </a:r>
            <a:r>
              <a:rPr lang="hr-HR" sz="4000" b="1" dirty="0" smtClean="0"/>
              <a:t>. </a:t>
            </a:r>
            <a:endParaRPr lang="hr-HR" sz="4000" b="1" dirty="0"/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4000" b="1" dirty="0" smtClean="0"/>
              <a:t>Naručitelj je odbio priznati </a:t>
            </a:r>
            <a:r>
              <a:rPr lang="hr-HR" sz="4000" b="1" dirty="0" err="1" smtClean="0"/>
              <a:t>vantroškovničke</a:t>
            </a:r>
            <a:r>
              <a:rPr lang="hr-HR" sz="4000" b="1" dirty="0" smtClean="0"/>
              <a:t> radove.</a:t>
            </a:r>
          </a:p>
          <a:p>
            <a:pPr marL="76200" lvl="0" indent="0">
              <a:buNone/>
            </a:pPr>
            <a:endParaRPr lang="hr-HR" sz="4000" b="1" dirty="0" smtClean="0">
              <a:solidFill>
                <a:srgbClr val="FFFF00"/>
              </a:solidFill>
            </a:endParaRPr>
          </a:p>
          <a:p>
            <a:pPr marL="76200" lvl="0" indent="0">
              <a:buNone/>
            </a:pPr>
            <a:r>
              <a:rPr lang="hr-HR" sz="40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4000" b="1" dirty="0" smtClean="0"/>
              <a:t>Izvođač je u pravu.</a:t>
            </a:r>
            <a:endParaRPr lang="hr-HR" sz="4000" b="1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90" y="264888"/>
            <a:ext cx="8856551" cy="892967"/>
          </a:xfrm>
        </p:spPr>
        <p:txBody>
          <a:bodyPr/>
          <a:lstStyle/>
          <a:p>
            <a:r>
              <a:rPr lang="hr-HR" b="1" dirty="0" smtClean="0"/>
              <a:t>Sporovi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323727"/>
            <a:ext cx="9955902" cy="6120680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>
                <a:solidFill>
                  <a:srgbClr val="FFFF00"/>
                </a:solidFill>
              </a:rPr>
              <a:t>Promijenjene okolnosti </a:t>
            </a:r>
            <a:r>
              <a:rPr lang="hr-HR" b="1" dirty="0"/>
              <a:t>zahtijevaju izmjene u ugovornim odredbama, projektnoj dokumentaciji, planovima izvođenja, vrstama i količinama radova itd</a:t>
            </a:r>
            <a:r>
              <a:rPr lang="hr-HR" b="1" dirty="0" smtClean="0"/>
              <a:t>. Spor nastaje oko ocjene utjecaja tih okolnosti na cijenu i rokove izvođenja.</a:t>
            </a:r>
            <a:endParaRPr lang="hr-HR" b="1" dirty="0"/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b="1" dirty="0" smtClean="0">
              <a:solidFill>
                <a:srgbClr val="FFFF00"/>
              </a:solidFill>
            </a:endParaRPr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rgbClr val="FFFF00"/>
                </a:solidFill>
              </a:rPr>
              <a:t>Izmjene </a:t>
            </a:r>
            <a:r>
              <a:rPr lang="hr-HR" b="1" dirty="0" smtClean="0"/>
              <a:t>se rade sukladno odredbama ugovora i propisa. Izmjene redovito imaju utjecaj na cijenu i rokove izvođenja</a:t>
            </a:r>
            <a:r>
              <a:rPr lang="hr-HR" b="1" dirty="0"/>
              <a:t> </a:t>
            </a:r>
            <a:r>
              <a:rPr lang="hr-HR" b="1" dirty="0" smtClean="0"/>
              <a:t>oko čega se ugovorne strane moraju dogovoriti. Ukoliko se ne dogovore dolazi do spora.</a:t>
            </a:r>
            <a:endParaRPr lang="hr-HR" b="1" dirty="0"/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b="1" dirty="0" smtClean="0"/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/>
              <a:t>Do spora može doći i zbog </a:t>
            </a:r>
            <a:r>
              <a:rPr lang="hr-HR" b="1" dirty="0" smtClean="0">
                <a:solidFill>
                  <a:srgbClr val="FFFF00"/>
                </a:solidFill>
              </a:rPr>
              <a:t>različitog tumačenja </a:t>
            </a:r>
            <a:r>
              <a:rPr lang="hr-HR" b="1" dirty="0" smtClean="0"/>
              <a:t>ugovornih</a:t>
            </a:r>
            <a:r>
              <a:rPr lang="hr-H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b="1" dirty="0" smtClean="0"/>
              <a:t>odredbi ili projektne dokumentacije, </a:t>
            </a:r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b="1" dirty="0" smtClean="0"/>
          </a:p>
          <a:p>
            <a:pPr marL="571500" indent="-5715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/>
              <a:t>Spor može nastati zbog neke </a:t>
            </a:r>
            <a:r>
              <a:rPr lang="hr-HR" b="1" dirty="0" smtClean="0">
                <a:solidFill>
                  <a:srgbClr val="FFFF00"/>
                </a:solidFill>
              </a:rPr>
              <a:t>odluke </a:t>
            </a:r>
            <a:r>
              <a:rPr lang="hr-HR" b="1" dirty="0" smtClean="0"/>
              <a:t>Naručitelja ili nadzora s kojom se Izvođač ne slaže.</a:t>
            </a:r>
            <a:endParaRPr lang="hr-HR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89" y="459631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(2)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46" y="1611759"/>
            <a:ext cx="9836393" cy="4071799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Ugovoreni rok završetka radova je bio 16.10.2011.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Izvođač je </a:t>
            </a:r>
            <a:r>
              <a:rPr lang="hr-HR" sz="2800" b="1" dirty="0"/>
              <a:t>21.12.2011. </a:t>
            </a:r>
            <a:r>
              <a:rPr lang="hr-HR" sz="2800" b="1" dirty="0" smtClean="0"/>
              <a:t>podnio zahtjev za produljenje roka zbog promijenjenih okolnosti nakon isteka roka te ne prihvaća plaćanje ugovorne kazne za zakašnjenje.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Prema </a:t>
            </a:r>
            <a:r>
              <a:rPr lang="hr-HR" sz="2800" b="1" dirty="0"/>
              <a:t>Uzanci 43. </a:t>
            </a:r>
            <a:r>
              <a:rPr lang="hr-HR" sz="2800" b="1" dirty="0" smtClean="0"/>
              <a:t>„Izvođač </a:t>
            </a:r>
            <a:r>
              <a:rPr lang="hr-HR" sz="2800" b="1" dirty="0"/>
              <a:t>ne može zahtijevati produljenje roka zbog promijenjenih okolnosti koje su nastupile nakon proteka roka za izvođenje radova</a:t>
            </a:r>
            <a:r>
              <a:rPr lang="hr-HR" sz="2800" b="1" dirty="0" smtClean="0"/>
              <a:t>.” </a:t>
            </a:r>
          </a:p>
          <a:p>
            <a:pPr marL="76200" indent="0">
              <a:buNone/>
            </a:pPr>
            <a:endParaRPr lang="hr-H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2800" b="1" dirty="0" smtClean="0"/>
              <a:t>Naručitelj ima pravo na naplatu ugovorne kazne za zakašnjenje.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89" y="383429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(3)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6" y="2038813"/>
            <a:ext cx="10196433" cy="5261578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/>
              <a:t>Do produljenja roka završetka radova došlo je bez krivnje Izvođača.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/>
              <a:t>Izvođač zahtijeva povećanje cijene asfaltne mase zbog promjena na tržištu nakon produljenja roka što Naručitelj odbija, jer nema odredbe u ugovoru koja bi to određivala.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b="1" dirty="0" smtClean="0"/>
              <a:t>Budući </a:t>
            </a:r>
            <a:r>
              <a:rPr lang="hr-HR" b="1" dirty="0"/>
              <a:t>da Ugovorom nije ništa drugo određeno, ukoliko je u produljenim rokovima gradnje došlo do povećanja cijene elemenata na temelju kojih je određena cijena radova, Izvođač ima pravo samo na razliku povećanja cijene preko dva postotka sukladno članku 626. Zakona o obveznim </a:t>
            </a:r>
            <a:r>
              <a:rPr lang="hr-HR" b="1" dirty="0" smtClean="0"/>
              <a:t>odnosima (ZOO).</a:t>
            </a:r>
          </a:p>
          <a:p>
            <a:pPr>
              <a:buFont typeface="Wingdings" panose="05000000000000000000" pitchFamily="2" charset="2"/>
              <a:buChar char="v"/>
            </a:pPr>
            <a:endParaRPr lang="hr-HR" b="1" dirty="0" smtClean="0">
              <a:solidFill>
                <a:srgbClr val="FFFF00"/>
              </a:solidFill>
            </a:endParaRPr>
          </a:p>
          <a:p>
            <a:pPr marL="7620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Odluka Izmiritelja</a:t>
            </a:r>
            <a:r>
              <a:rPr lang="hr-HR" dirty="0" smtClean="0">
                <a:solidFill>
                  <a:srgbClr val="FFFF00"/>
                </a:solidFill>
              </a:rPr>
              <a:t>: </a:t>
            </a:r>
            <a:r>
              <a:rPr lang="hr-HR" dirty="0" smtClean="0"/>
              <a:t>Izvođač ima pravo na povećanje cijene sukladno ZOO.</a:t>
            </a: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7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975" y="387623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(4)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395735"/>
            <a:ext cx="9912597" cy="590465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000" b="1" dirty="0" smtClean="0"/>
              <a:t>Izvođač je nakon završnog obračuna postavio zahtjev za promjenu cijena temeljem promjena na tržištu („klizanje cijena”).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000" b="1" dirty="0" smtClean="0"/>
              <a:t>Ugovor </a:t>
            </a:r>
            <a:r>
              <a:rPr lang="hr-HR" sz="3000" b="1" dirty="0"/>
              <a:t>ne propisuje format i sadržaj </a:t>
            </a:r>
            <a:r>
              <a:rPr lang="hr-HR" sz="3000" b="1" dirty="0" smtClean="0"/>
              <a:t>završnog </a:t>
            </a:r>
            <a:r>
              <a:rPr lang="hr-HR" sz="3000" b="1" dirty="0"/>
              <a:t>obračuna, pa se u tom pogledu </a:t>
            </a:r>
            <a:r>
              <a:rPr lang="hr-HR" sz="3000" b="1" dirty="0" smtClean="0"/>
              <a:t>primjenjuje </a:t>
            </a:r>
            <a:r>
              <a:rPr lang="hr-HR" sz="3000" b="1" dirty="0"/>
              <a:t>Uzanca 119, </a:t>
            </a:r>
            <a:r>
              <a:rPr lang="hr-HR" sz="3000" b="1" dirty="0" smtClean="0"/>
              <a:t>stavak 9</a:t>
            </a:r>
            <a:r>
              <a:rPr lang="hr-HR" sz="3000" b="1" dirty="0"/>
              <a:t>. </a:t>
            </a:r>
            <a:r>
              <a:rPr lang="hr-HR" sz="3000" b="1" dirty="0" smtClean="0"/>
              <a:t>gdje se navodi </a:t>
            </a:r>
            <a:r>
              <a:rPr lang="hr-HR" sz="3000" b="1" dirty="0"/>
              <a:t>da </a:t>
            </a:r>
            <a:r>
              <a:rPr lang="hr-HR" sz="3000" b="1" dirty="0" smtClean="0"/>
              <a:t>završni </a:t>
            </a:r>
            <a:r>
              <a:rPr lang="hr-HR" sz="3000" b="1" dirty="0"/>
              <a:t>obračun treba sadržavati </a:t>
            </a:r>
            <a:r>
              <a:rPr lang="hr-HR" sz="3000" b="1" i="1" dirty="0"/>
              <a:t>Podatke o drugim činjenicama o kojima nije postignuta suglasnost ovlaštenih predstavnika ugovarača.</a:t>
            </a:r>
            <a:r>
              <a:rPr lang="hr-HR" sz="3000" b="1" dirty="0"/>
              <a:t> </a:t>
            </a:r>
            <a:r>
              <a:rPr lang="hr-HR" sz="3000" b="1" dirty="0" smtClean="0"/>
              <a:t>Potpisani završni obračun ne sadrži te podatke.</a:t>
            </a:r>
          </a:p>
          <a:p>
            <a:pPr marL="76200" indent="0">
              <a:buNone/>
            </a:pPr>
            <a:endParaRPr lang="hr-HR" sz="3000" b="1" dirty="0" smtClean="0">
              <a:solidFill>
                <a:srgbClr val="FFFF00"/>
              </a:solidFill>
            </a:endParaRPr>
          </a:p>
          <a:p>
            <a:pPr marL="7620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3000" b="1" dirty="0" smtClean="0"/>
              <a:t>Izvođač nema pravo na promjenu cijena, jer u završnom obračun nije upisao svoj zahtjev. </a:t>
            </a:r>
            <a:endParaRPr lang="hr-HR" sz="3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90" y="640879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(5)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72" y="2474266"/>
            <a:ext cx="9361040" cy="4071799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Izvođač traži naknadu povećanih troškova nastalih </a:t>
            </a:r>
            <a:r>
              <a:rPr lang="hr-HR" sz="2800" b="1" dirty="0"/>
              <a:t>zbog toga što </a:t>
            </a:r>
            <a:r>
              <a:rPr lang="hr-HR" sz="2800" b="1" dirty="0" smtClean="0"/>
              <a:t>mu nije </a:t>
            </a:r>
            <a:r>
              <a:rPr lang="hr-HR" sz="2800" b="1" dirty="0"/>
              <a:t>bio omogućen nesmetan pristup na gradilište po cijelo dužini trase, pa je bilo potrebno često premještanje </a:t>
            </a:r>
            <a:r>
              <a:rPr lang="hr-HR" sz="2800" b="1" dirty="0" smtClean="0"/>
              <a:t>strojeva čiji je učinak zato bio manji.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Naručitelj odbija zahtjev Izvođača.</a:t>
            </a:r>
          </a:p>
          <a:p>
            <a:pPr marL="76200" indent="0">
              <a:buNone/>
            </a:pPr>
            <a:endParaRPr lang="hr-H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zajedničke komisije: </a:t>
            </a:r>
            <a:r>
              <a:rPr lang="hr-HR" sz="2800" b="1" dirty="0" smtClean="0"/>
              <a:t>Izvođač ima pravo na naknadu povećanih troškova rada zbog isprekidanog gradilišta.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862" y="243607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(6)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419" y="1617616"/>
            <a:ext cx="9744075" cy="5413375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Tijekom izvođenja radova došlo je do obustave </a:t>
            </a:r>
            <a:r>
              <a:rPr lang="hr-HR" sz="2800" b="1" dirty="0" smtClean="0"/>
              <a:t>radova u trajanju nekoliko tjedana i produljen je rok završetka radova bez krivnje Izvođača.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Izvođač traži naknadu troškova zbog zastoja te plaćanje unaprijed povećanih troškova u produljenom roku.</a:t>
            </a:r>
          </a:p>
          <a:p>
            <a:pPr marL="76200" indent="0">
              <a:buNone/>
            </a:pPr>
            <a:endParaRPr lang="hr-HR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2800" b="1" dirty="0" smtClean="0"/>
              <a:t>Izvođač ima pravo na naknadu stvarnih troškova za vrijeme obustave radova, ali se Izvođaču tražena </a:t>
            </a:r>
            <a:r>
              <a:rPr lang="hr-HR" sz="2800" b="1" dirty="0"/>
              <a:t>naknada troškova </a:t>
            </a:r>
            <a:r>
              <a:rPr lang="hr-HR" sz="2800" b="1" dirty="0" smtClean="0"/>
              <a:t>u produljenom roku ne </a:t>
            </a:r>
            <a:r>
              <a:rPr lang="hr-HR" sz="2800" b="1" dirty="0"/>
              <a:t>može platiti unaprijed. </a:t>
            </a:r>
            <a:r>
              <a:rPr lang="hr-HR" sz="2800" b="1" dirty="0" smtClean="0"/>
              <a:t>Izvođač </a:t>
            </a:r>
            <a:r>
              <a:rPr lang="hr-HR" sz="2800" b="1" dirty="0"/>
              <a:t>ima pravo samo na naknadu štete koju je već pretrpio, ali ne na naknadu moguće ili pretpostavljene štete koju će tek pretrpjeti</a:t>
            </a:r>
            <a:r>
              <a:rPr lang="hr-HR" sz="2800" b="1" dirty="0" smtClean="0"/>
              <a:t>. Pri tome se u račun mogu uzeti samo stvarni troškovi.</a:t>
            </a:r>
            <a:endParaRPr lang="hr-HR" sz="2800" b="1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89" y="243607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(7)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395735"/>
            <a:ext cx="9955902" cy="612067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Prema projektu </a:t>
            </a:r>
            <a:r>
              <a:rPr lang="hr-HR" sz="2800" b="1" dirty="0" smtClean="0"/>
              <a:t>predviđena </a:t>
            </a:r>
            <a:r>
              <a:rPr lang="hr-HR" sz="2800" b="1" dirty="0"/>
              <a:t>je izrada </a:t>
            </a:r>
            <a:r>
              <a:rPr lang="hr-HR" sz="2800" b="1" dirty="0" smtClean="0"/>
              <a:t>određenog tipa </a:t>
            </a:r>
            <a:r>
              <a:rPr lang="hr-HR" sz="2800" b="1" dirty="0"/>
              <a:t>kolničke </a:t>
            </a:r>
            <a:r>
              <a:rPr lang="hr-HR" sz="2800" b="1" dirty="0" smtClean="0"/>
              <a:t>konstrukcije. </a:t>
            </a:r>
            <a:r>
              <a:rPr lang="hr-HR" sz="2800" b="1" dirty="0"/>
              <a:t>Izvođač </a:t>
            </a:r>
            <a:r>
              <a:rPr lang="hr-HR" sz="2800" b="1" dirty="0" smtClean="0"/>
              <a:t>je na </a:t>
            </a:r>
            <a:r>
              <a:rPr lang="hr-HR" sz="2800" b="1" dirty="0"/>
              <a:t>probnoj dionici </a:t>
            </a:r>
            <a:r>
              <a:rPr lang="hr-HR" sz="2800" b="1" dirty="0" smtClean="0"/>
              <a:t>proveo </a:t>
            </a:r>
            <a:r>
              <a:rPr lang="hr-HR" sz="2800" b="1" dirty="0"/>
              <a:t>potrebna </a:t>
            </a:r>
            <a:r>
              <a:rPr lang="hr-HR" sz="2800" b="1" dirty="0" smtClean="0"/>
              <a:t>ispitivanja koja su pokazalo da </a:t>
            </a:r>
            <a:r>
              <a:rPr lang="hr-HR" sz="2800" b="1" dirty="0"/>
              <a:t>se traženom mješavinom materijala ne postižu tražena svojstva kolnika. </a:t>
            </a:r>
            <a:r>
              <a:rPr lang="hr-HR" sz="2800" b="1" dirty="0" smtClean="0"/>
              <a:t>Predložio je promjenu koja je prihvaćena.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Inženjer (FIDIC) je odobrio promjenu i cijenu te su radovi izvedeni, ali je isti Inženjer kasnije odbio prihvatiti obračun, jer „nije bio ovlašten odobriti cijenu temeljem svog ugovora s Naručiteljem”.</a:t>
            </a:r>
          </a:p>
          <a:p>
            <a:pPr marL="76200" indent="0">
              <a:buNone/>
            </a:pPr>
            <a:endParaRPr lang="hr-HR" sz="2800" b="1" dirty="0" smtClean="0">
              <a:solidFill>
                <a:srgbClr val="FFFF00"/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2800" b="1" dirty="0" smtClean="0"/>
              <a:t>Prihvaća se zahtjev Izvođača, jer je prema ugovoru Inženjer predstavnik Naručitelja, a Izvođač ne mora znati što piše u ugovoru između Naručitelja i Inženjera.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919" y="171599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(8)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107703"/>
            <a:ext cx="9744075" cy="541337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Izvođač je ispostavio zahtjev za dodatnim plaćanjem jer nije </a:t>
            </a:r>
            <a:r>
              <a:rPr lang="hr-HR" sz="2800" b="1" dirty="0"/>
              <a:t>dobio pravo na pristup i posjed svih dijelova gradilišta </a:t>
            </a:r>
            <a:r>
              <a:rPr lang="hr-HR" sz="2800" b="1" dirty="0" smtClean="0"/>
              <a:t>i nije </a:t>
            </a:r>
            <a:r>
              <a:rPr lang="hr-HR" sz="2800" b="1" dirty="0"/>
              <a:t>pravovremeno dobivao izvedbenu projektnu </a:t>
            </a:r>
            <a:r>
              <a:rPr lang="hr-HR" sz="2800" b="1" dirty="0" smtClean="0"/>
              <a:t>dokumentaciju.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Naručitelj osporava Izvođaču pravo na dodatno plaćanje, jer nije dostavio </a:t>
            </a:r>
            <a:r>
              <a:rPr lang="hr-HR" sz="2800" b="1" dirty="0" smtClean="0"/>
              <a:t>jamstvo </a:t>
            </a:r>
            <a:r>
              <a:rPr lang="hr-HR" sz="2800" b="1" dirty="0"/>
              <a:t>za izvršenje ugovora niti v</a:t>
            </a:r>
            <a:r>
              <a:rPr lang="hr-HR" sz="2800" b="1" dirty="0" smtClean="0"/>
              <a:t>remenski </a:t>
            </a:r>
            <a:r>
              <a:rPr lang="hr-HR" sz="2800" b="1" dirty="0"/>
              <a:t>plan sukladno odredbama </a:t>
            </a:r>
            <a:r>
              <a:rPr lang="hr-HR" sz="2800" b="1" dirty="0" smtClean="0"/>
              <a:t>Ugovora (što se pokazalo da nije točno) i jer je „znao za probleme izvlaštenja koje ima Naručitelj”.</a:t>
            </a:r>
          </a:p>
          <a:p>
            <a:pPr marL="76200" indent="0">
              <a:buNone/>
            </a:pPr>
            <a:endParaRPr lang="hr-HR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VRS: </a:t>
            </a:r>
            <a:r>
              <a:rPr lang="hr-HR" sz="2800" b="1" dirty="0" smtClean="0"/>
              <a:t>Izvođač ima pravo na naknadu dodatnih troškova; međutim Izvođačev izračun troškova koje potražuje se ne prihvaća, jer su izračunati „kalkulativni” a ne stvarni troškovi koje je Izvođač </a:t>
            </a:r>
            <a:r>
              <a:rPr lang="hr-HR" sz="2800" dirty="0" smtClean="0"/>
              <a:t>pretrpio.</a:t>
            </a:r>
            <a:endParaRPr lang="hr-H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51" y="315615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(9)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323727"/>
            <a:ext cx="9744075" cy="631894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Izvođač je tijekom iskopa tunela naišao ne nepredvidljive fizičke uvjete i postavio zahtjev za produljenjem roka i naknadom povećanih troškova.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Naručitelj na prihvaća zahtjev jer nije podnesen sukladno odredbama ugovora (FIDIC).</a:t>
            </a:r>
          </a:p>
          <a:p>
            <a:pPr marL="76200" indent="0">
              <a:buNone/>
            </a:pPr>
            <a:endParaRPr lang="hr-HR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2800" b="1" dirty="0" smtClean="0">
                <a:solidFill>
                  <a:srgbClr val="FFFF00"/>
                </a:solidFill>
              </a:rPr>
              <a:t>Odluka VRS: </a:t>
            </a:r>
            <a:r>
              <a:rPr lang="hr-HR" sz="2800" b="1" dirty="0" smtClean="0"/>
              <a:t>Izvođač nije Inženjeru uputio obavijest </a:t>
            </a:r>
            <a:r>
              <a:rPr lang="hr-HR" sz="2800" b="1" dirty="0"/>
              <a:t>koju je o susretu s nepredvidivim nepovoljnim uvjetima </a:t>
            </a:r>
            <a:r>
              <a:rPr lang="hr-HR" sz="2800" b="1" dirty="0" smtClean="0"/>
              <a:t>bio dužan. </a:t>
            </a:r>
            <a:r>
              <a:rPr lang="hr-HR" sz="2800" b="1" dirty="0"/>
              <a:t>Odredbe članka 20.1 </a:t>
            </a:r>
            <a:r>
              <a:rPr lang="hr-HR" sz="2800" b="1" dirty="0" smtClean="0"/>
              <a:t>Ugovora utvrđuju </a:t>
            </a:r>
            <a:r>
              <a:rPr lang="hr-HR" sz="2800" b="1" dirty="0"/>
              <a:t>da je rok za upućivanje takve </a:t>
            </a:r>
            <a:r>
              <a:rPr lang="hr-HR" sz="2800" b="1" dirty="0" smtClean="0"/>
              <a:t>obavijesti </a:t>
            </a:r>
            <a:r>
              <a:rPr lang="hr-HR" sz="2800" b="1" i="1" dirty="0"/>
              <a:t>„28 dana nakon što je </a:t>
            </a:r>
            <a:r>
              <a:rPr lang="hr-HR" sz="2800" b="1" i="1" dirty="0" smtClean="0"/>
              <a:t>Izvođač </a:t>
            </a:r>
            <a:r>
              <a:rPr lang="hr-HR" sz="2800" b="1" i="1" dirty="0"/>
              <a:t>saznao ili je trebao saznati za događaj ili okolnost“</a:t>
            </a:r>
            <a:r>
              <a:rPr lang="hr-HR" sz="2800" b="1" dirty="0"/>
              <a:t>. </a:t>
            </a:r>
            <a:r>
              <a:rPr lang="hr-HR" sz="2800" b="1" dirty="0" smtClean="0"/>
              <a:t>Propuštanjem takve obavijesti Izvođač gubi prava na potraživanja.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959" y="387623"/>
            <a:ext cx="8856551" cy="73380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Primjeri iz prakse (10)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755775"/>
            <a:ext cx="9744075" cy="5886897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000" b="1" dirty="0"/>
              <a:t>O</a:t>
            </a:r>
            <a:r>
              <a:rPr lang="hr-HR" sz="3000" b="1" dirty="0" smtClean="0"/>
              <a:t>pseg </a:t>
            </a:r>
            <a:r>
              <a:rPr lang="hr-HR" sz="3000" b="1" dirty="0"/>
              <a:t>potrebnih i izvedenih radova na privremenoj regulaciji prometa bio veći od opsega tih radova koji se može odrediti iz ugovornog troškovnika i glavnog projekta. </a:t>
            </a:r>
            <a:r>
              <a:rPr lang="hr-HR" sz="3000" b="1" dirty="0" smtClean="0"/>
              <a:t>Spor </a:t>
            </a:r>
            <a:r>
              <a:rPr lang="hr-HR" sz="3000" b="1" dirty="0"/>
              <a:t>je u visini naknade za povećani opseg izvedenih radova koju potražuje Izvođač. Izvođač je Miritelju dostavio svoj zahtjev </a:t>
            </a:r>
            <a:r>
              <a:rPr lang="hr-HR" sz="3000" b="1" dirty="0" smtClean="0"/>
              <a:t>temeljen </a:t>
            </a:r>
            <a:r>
              <a:rPr lang="hr-HR" sz="3000" b="1" dirty="0"/>
              <a:t>na stvarnim troškovima i kao dokaz zahtjevu je priložio fakture dobavljača i podizvođača. Zahtjev </a:t>
            </a:r>
            <a:r>
              <a:rPr lang="hr-HR" sz="3000" b="1" dirty="0" smtClean="0"/>
              <a:t>je temeljen </a:t>
            </a:r>
            <a:r>
              <a:rPr lang="hr-HR" sz="3000" b="1" dirty="0"/>
              <a:t>na stvarnim </a:t>
            </a:r>
            <a:r>
              <a:rPr lang="hr-HR" sz="3000" b="1" dirty="0" smtClean="0"/>
              <a:t>troškovima. </a:t>
            </a:r>
          </a:p>
          <a:p>
            <a:pPr marL="76200" indent="0">
              <a:buNone/>
            </a:pPr>
            <a:endParaRPr lang="hr-HR" sz="3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76200" indent="0">
              <a:buNone/>
            </a:pPr>
            <a:r>
              <a:rPr lang="hr-HR" sz="3000" b="1" dirty="0" smtClean="0">
                <a:solidFill>
                  <a:srgbClr val="FFFF00"/>
                </a:solidFill>
              </a:rPr>
              <a:t>Odluka Izmiritelja: </a:t>
            </a:r>
            <a:r>
              <a:rPr lang="hr-HR" sz="3000" b="1" dirty="0" smtClean="0"/>
              <a:t>Budući </a:t>
            </a:r>
            <a:r>
              <a:rPr lang="hr-HR" sz="3000" b="1" dirty="0"/>
              <a:t>da se radi o viškovima radova u odnosu na ugovorene radova, na višak radova treba primijeniti cijene iz ugovornog </a:t>
            </a:r>
            <a:r>
              <a:rPr lang="hr-HR" sz="3000" b="1" dirty="0" smtClean="0"/>
              <a:t>troškovnika, a ne računati stvarne troškove. U tom smislu paušalnu cijenu regulacije prometa treba razložiti na elemente.</a:t>
            </a:r>
            <a:endParaRPr lang="hr-HR" sz="3000" b="1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220313" y="1015007"/>
            <a:ext cx="8856551" cy="980514"/>
          </a:xfrm>
        </p:spPr>
        <p:txBody>
          <a:bodyPr>
            <a:normAutofit/>
          </a:bodyPr>
          <a:lstStyle/>
          <a:p>
            <a:pPr algn="ctr"/>
            <a:r>
              <a:rPr lang="hr-HR" sz="3552" b="1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191" y="3307196"/>
            <a:ext cx="3218037" cy="30551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r-HR" sz="4000" b="1" dirty="0">
                <a:solidFill>
                  <a:srgbClr val="FFFF00"/>
                </a:solidFill>
              </a:rPr>
              <a:t>HVALA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r-HR" sz="4000" b="1" dirty="0">
                <a:solidFill>
                  <a:srgbClr val="FFFF00"/>
                </a:solidFill>
              </a:rPr>
              <a:t>NA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r-HR" sz="4000" b="1" dirty="0">
                <a:solidFill>
                  <a:srgbClr val="FFFF00"/>
                </a:solidFill>
              </a:rPr>
              <a:t>PAŽNJI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258" y="315615"/>
            <a:ext cx="8856551" cy="545302"/>
          </a:xfrm>
        </p:spPr>
        <p:txBody>
          <a:bodyPr>
            <a:noAutofit/>
          </a:bodyPr>
          <a:lstStyle/>
          <a:p>
            <a:r>
              <a:rPr lang="hr-HR" b="1" dirty="0" smtClean="0"/>
              <a:t>Najčešći uzroci sporova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7" y="1251719"/>
            <a:ext cx="9719091" cy="6048672"/>
          </a:xfrm>
        </p:spPr>
        <p:txBody>
          <a:bodyPr>
            <a:normAutofit fontScale="77500" lnSpcReduction="20000"/>
          </a:bodyPr>
          <a:lstStyle/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Raskid ugovora voljom jedne ugovorne strane zbog razloga koje ne prihvaća druga ugovorna strana.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33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Zahtjev za nadoknadom troškova produljenog vremena građenja zbog razloga za koje Izvođač nije kriv.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33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Naručiteljeva odluka da naplati ugovornu kaznu zbog zakašnjenja za koje se Izvođač ne smatra odgovornim.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33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Nedostatnost ili netočnost podataka o gradilištu ili projektu koje je dao Naručitelj.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33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Nepredvidljive fizičke okolnosti.</a:t>
            </a:r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3300" b="1" dirty="0" smtClean="0"/>
          </a:p>
          <a:p>
            <a:pPr marL="479298" indent="-479298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3300" b="1" dirty="0" smtClean="0"/>
              <a:t>Posljedice na cijenu i rok izmjena koje je zbog svojih razloga napravio Naručitelj.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690" y="459631"/>
            <a:ext cx="8856551" cy="545302"/>
          </a:xfrm>
        </p:spPr>
        <p:txBody>
          <a:bodyPr>
            <a:noAutofit/>
          </a:bodyPr>
          <a:lstStyle/>
          <a:p>
            <a:r>
              <a:rPr lang="hr-HR" b="1" dirty="0" smtClean="0"/>
              <a:t>Najčešći uzroci sporova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815" y="1467743"/>
            <a:ext cx="10124426" cy="6048672"/>
          </a:xfrm>
        </p:spPr>
        <p:txBody>
          <a:bodyPr>
            <a:noAutofit/>
          </a:bodyPr>
          <a:lstStyle/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Pravo Izvođača na povećanje cijena zbog promjena na tržištu.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Kašnjenje Naručitelja u postupku uvođenju u posao Izvođača.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Razlike u tumačenju ugovornih odredbi ili projektne dokumentacije.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Neslaganje oko izmjere količina izvedenih radova.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Neslaganje oko umanjenja cijene zbog kvalitete koja ne odgovara traženoj.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Cijene nepredviđenih i dodatnih radova.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Opseg radova obuhvaćenih ugovorom s odredbom „ključ u ruke”.</a:t>
            </a:r>
          </a:p>
          <a:p>
            <a:pPr marL="571500" indent="-571500">
              <a:lnSpc>
                <a:spcPct val="15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600" b="1" dirty="0" smtClean="0"/>
              <a:t>Nepravovremena dostava obavijesti o zahtjevima Izvođača (FIDIC).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066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535" y="819671"/>
            <a:ext cx="8856551" cy="487301"/>
          </a:xfrm>
        </p:spPr>
        <p:txBody>
          <a:bodyPr>
            <a:noAutofit/>
          </a:bodyPr>
          <a:lstStyle/>
          <a:p>
            <a:r>
              <a:rPr lang="hr-HR" b="1" dirty="0" smtClean="0"/>
              <a:t>Postupci rješavanja sporova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7889" indent="-477889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Sporazum ugovornih strana (dogovor)</a:t>
            </a:r>
          </a:p>
          <a:p>
            <a:pPr marL="477889" indent="-477889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Sudska presuda</a:t>
            </a:r>
          </a:p>
          <a:p>
            <a:pPr marL="477889" indent="-477889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/>
              <a:t>Pravorijek arbitraže</a:t>
            </a:r>
          </a:p>
          <a:p>
            <a:endParaRPr lang="hr-HR" sz="2800" b="1" dirty="0"/>
          </a:p>
          <a:p>
            <a:pPr marL="0" indent="0">
              <a:buNone/>
            </a:pPr>
            <a:r>
              <a:rPr lang="hr-HR" sz="2800" b="1" dirty="0">
                <a:solidFill>
                  <a:srgbClr val="FFFF00"/>
                </a:solidFill>
              </a:rPr>
              <a:t>Alternativni postupci:</a:t>
            </a:r>
          </a:p>
          <a:p>
            <a:pPr marL="0" indent="0">
              <a:buNone/>
            </a:pPr>
            <a:r>
              <a:rPr lang="hr-HR" sz="2800" b="1" dirty="0"/>
              <a:t>- mirenje</a:t>
            </a:r>
          </a:p>
          <a:p>
            <a:pPr marL="232601" indent="-232601">
              <a:buNone/>
            </a:pPr>
            <a:r>
              <a:rPr lang="hr-HR" sz="2800" b="1" dirty="0"/>
              <a:t>- Vijeće za rješavanje sporova  u ugovorima po modelu FIDIC)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549" y="585559"/>
            <a:ext cx="8856551" cy="603302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Regulatorni okvir i propisi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2935" y="1323727"/>
            <a:ext cx="8856550" cy="3965045"/>
          </a:xfrm>
        </p:spPr>
        <p:txBody>
          <a:bodyPr/>
          <a:lstStyle/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obveznim odnosima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Posebne uzance o građenju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parničkom postupku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mirenju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arbitraži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gradnji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Zakon o javnoj nabavi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err="1" smtClean="0"/>
              <a:t>Podzakonski</a:t>
            </a:r>
            <a:r>
              <a:rPr lang="hr-HR" sz="2800" b="1" dirty="0" smtClean="0"/>
              <a:t> akti: uredbe i pravilnici</a:t>
            </a:r>
          </a:p>
          <a:p>
            <a:pPr marL="391897" indent="-391897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800" b="1" dirty="0" smtClean="0"/>
              <a:t>Tehnički uvjeti i standardi</a:t>
            </a:r>
            <a:endParaRPr lang="hr-HR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51" y="233943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Zakon o obveznim odnosima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99" y="1035695"/>
            <a:ext cx="10472284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500" b="1" dirty="0">
                <a:solidFill>
                  <a:srgbClr val="FFFF00"/>
                </a:solidFill>
              </a:rPr>
              <a:t>Članak 2.</a:t>
            </a:r>
          </a:p>
          <a:p>
            <a:pPr marL="0" indent="0">
              <a:buNone/>
            </a:pPr>
            <a:r>
              <a:rPr lang="hr-HR" sz="2500" b="1" dirty="0"/>
              <a:t>Sudionici u prometu slobodno uređuju obvezne odnose, a ne mogu ih uređivati suprotno Ustavu Republike Hrvatske, prisilnim propisima i moralu društva.</a:t>
            </a:r>
          </a:p>
          <a:p>
            <a:pPr marL="0" indent="0">
              <a:buNone/>
            </a:pPr>
            <a:endParaRPr lang="hr-HR" sz="25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500" b="1" dirty="0" smtClean="0">
                <a:solidFill>
                  <a:srgbClr val="FFFF00"/>
                </a:solidFill>
              </a:rPr>
              <a:t>Članak </a:t>
            </a:r>
            <a:r>
              <a:rPr lang="hr-HR" sz="2500" b="1" dirty="0">
                <a:solidFill>
                  <a:srgbClr val="FFFF00"/>
                </a:solidFill>
              </a:rPr>
              <a:t>319.</a:t>
            </a:r>
          </a:p>
          <a:p>
            <a:pPr marL="391897" indent="-391897">
              <a:buNone/>
            </a:pPr>
            <a:r>
              <a:rPr lang="hr-HR" sz="2500" b="1" dirty="0"/>
              <a:t>(1) Odredbe ugovora primjenjuju se onako kako glase.</a:t>
            </a:r>
          </a:p>
          <a:p>
            <a:pPr marL="391897" indent="-391897">
              <a:buNone/>
            </a:pPr>
            <a:r>
              <a:rPr lang="hr-HR" sz="2500" b="1" dirty="0"/>
              <a:t>(2) Pri tumačenju spornih odredbi ne treba se držati doslovnog značenja pojedinih izričaja, već treba istraživati zajedničku namjeru ugovaratelja i odredbu tako razumjeti kako to odgovara načelima obveznog prava utvrđenim ovim Zakonom.</a:t>
            </a:r>
          </a:p>
          <a:p>
            <a:pPr marL="0" indent="0">
              <a:buNone/>
            </a:pPr>
            <a:endParaRPr lang="hr-HR" sz="25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500" b="1" dirty="0" smtClean="0">
                <a:solidFill>
                  <a:srgbClr val="FFFF00"/>
                </a:solidFill>
              </a:rPr>
              <a:t>Članak </a:t>
            </a:r>
            <a:r>
              <a:rPr lang="hr-HR" sz="2500" b="1" dirty="0">
                <a:solidFill>
                  <a:srgbClr val="FFFF00"/>
                </a:solidFill>
              </a:rPr>
              <a:t>320.</a:t>
            </a:r>
          </a:p>
          <a:p>
            <a:pPr marL="318592" indent="-318592">
              <a:buNone/>
            </a:pPr>
            <a:r>
              <a:rPr lang="hr-HR" sz="2500" b="1" dirty="0"/>
              <a:t>(1) U slučaju kad je ugovor sklopljen prema unaprijed otisnutom sadržaju, ili kad je ugovor na drugi način pripremila i predložila jedna ugovorna strana, nejasne odredbe tumačit će se u korist druge strane</a:t>
            </a:r>
            <a:r>
              <a:rPr lang="hr-HR" sz="2500" b="1" dirty="0" smtClean="0"/>
              <a:t>.</a:t>
            </a:r>
            <a:endParaRPr lang="hr-HR" sz="25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271" y="531639"/>
            <a:ext cx="8856551" cy="559802"/>
          </a:xfrm>
        </p:spPr>
        <p:txBody>
          <a:bodyPr>
            <a:noAutofit/>
          </a:bodyPr>
          <a:lstStyle/>
          <a:p>
            <a:r>
              <a:rPr lang="hr-HR" b="1" dirty="0" smtClean="0"/>
              <a:t>Zakon o obveznim odnosima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807" y="1683767"/>
            <a:ext cx="10400276" cy="5990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FF00"/>
                </a:solidFill>
              </a:rPr>
              <a:t>Članak 361.</a:t>
            </a:r>
          </a:p>
          <a:p>
            <a:pPr marL="391897" indent="-391897">
              <a:buNone/>
            </a:pPr>
            <a:r>
              <a:rPr lang="hr-HR" b="1" dirty="0"/>
              <a:t>(1) Kad je ispunjenje obveze u određenom roku bitan sastojak ugovora, pa dužnik ne ispuni obvezu u tom roku, ugovor se raskida </a:t>
            </a:r>
            <a:r>
              <a:rPr lang="hr-HR" b="1" dirty="0">
                <a:solidFill>
                  <a:srgbClr val="FFFF00"/>
                </a:solidFill>
              </a:rPr>
              <a:t>po samom zakonu</a:t>
            </a:r>
            <a:r>
              <a:rPr lang="hr-HR" b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348.</a:t>
            </a:r>
          </a:p>
          <a:p>
            <a:pPr marL="0" indent="0">
              <a:buNone/>
            </a:pPr>
            <a:r>
              <a:rPr lang="hr-HR" b="1" dirty="0"/>
              <a:t>Ugovorna strana koja je dužna obavijestiti drugu stranu o činjenicama što su od utjecaja na njihov međusobni odnos odgovara za štetu koju pretrpi druga strana zbog toga što nije bila na vrijeme obaviještena.</a:t>
            </a:r>
          </a:p>
          <a:p>
            <a:pPr marL="0" indent="0">
              <a:buNone/>
            </a:pPr>
            <a:endParaRPr lang="hr-HR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FFFF00"/>
                </a:solidFill>
              </a:rPr>
              <a:t>Članak </a:t>
            </a:r>
            <a:r>
              <a:rPr lang="hr-HR" b="1" dirty="0">
                <a:solidFill>
                  <a:srgbClr val="FFFF00"/>
                </a:solidFill>
              </a:rPr>
              <a:t>346.</a:t>
            </a:r>
          </a:p>
          <a:p>
            <a:pPr marL="391897" indent="-391897">
              <a:buNone/>
            </a:pPr>
            <a:r>
              <a:rPr lang="hr-HR" b="1" dirty="0"/>
              <a:t>(4) </a:t>
            </a:r>
            <a:r>
              <a:rPr lang="hr-HR" b="1" dirty="0" smtClean="0"/>
              <a:t>Strana </a:t>
            </a:r>
            <a:r>
              <a:rPr lang="hr-HR" b="1" dirty="0"/>
              <a:t>koja se poziva na povredu ugovora dužna je poduzeti sve razumne mjere da bi se smanjila šteta izazvana tom povredom, inače druga strana može zahtijevati smanjenje </a:t>
            </a:r>
            <a:r>
              <a:rPr lang="hr-HR" b="1" dirty="0" smtClean="0"/>
              <a:t>naknade</a:t>
            </a:r>
            <a:r>
              <a:rPr lang="hr-HR" b="1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66" b="1">
                <a:solidFill>
                  <a:schemeClr val="accent1">
                    <a:lumMod val="60000"/>
                    <a:lumOff val="40000"/>
                  </a:schemeClr>
                </a:solidFill>
              </a:rPr>
              <a:t>HAD 2015.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1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10052</TotalTime>
  <Words>3685</Words>
  <Application>Microsoft Office PowerPoint</Application>
  <PresentationFormat>B4 (ISO) Paper (250x353 mm)</PresentationFormat>
  <Paragraphs>377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Verve</vt:lpstr>
      <vt:lpstr>PowerPoint Presentation</vt:lpstr>
      <vt:lpstr>Uvod</vt:lpstr>
      <vt:lpstr>Sporovi</vt:lpstr>
      <vt:lpstr>Najčešći uzroci sporova</vt:lpstr>
      <vt:lpstr>Najčešći uzroci sporova</vt:lpstr>
      <vt:lpstr>Postupci rješavanja sporova</vt:lpstr>
      <vt:lpstr>Regulatorni okvir i propisi</vt:lpstr>
      <vt:lpstr>Zakon o obveznim odnosima</vt:lpstr>
      <vt:lpstr>Zakon o obveznim odnosima</vt:lpstr>
      <vt:lpstr>Zakon o obveznim odnosima</vt:lpstr>
      <vt:lpstr>Zakon o obveznim odnosima</vt:lpstr>
      <vt:lpstr>Zakon o obveznim odnosima</vt:lpstr>
      <vt:lpstr>Posebne uzance o građenju</vt:lpstr>
      <vt:lpstr>Posebne uzance o građenju</vt:lpstr>
      <vt:lpstr>Zakon o gradnji</vt:lpstr>
      <vt:lpstr>Zakon o mirenju</vt:lpstr>
      <vt:lpstr>Zakon o mirenju</vt:lpstr>
      <vt:lpstr>Zakon o mirenju</vt:lpstr>
      <vt:lpstr>Zakon o arbitraži</vt:lpstr>
      <vt:lpstr>Zakon o arbitraži</vt:lpstr>
      <vt:lpstr>Zakon o arbitraži</vt:lpstr>
      <vt:lpstr>Arbitraža pri HGK</vt:lpstr>
      <vt:lpstr>Arbitraža pri HGK</vt:lpstr>
      <vt:lpstr>Zakon o parničkom postupku</vt:lpstr>
      <vt:lpstr>Zakon o parničkom postupku</vt:lpstr>
      <vt:lpstr>Trgovački sudovi</vt:lpstr>
      <vt:lpstr>Rješavanje sporova u ugovorima FIDIC</vt:lpstr>
      <vt:lpstr>Članovi VRS</vt:lpstr>
      <vt:lpstr>Primjeri iz prakse (1)</vt:lpstr>
      <vt:lpstr>Primjeri iz prakse (2)</vt:lpstr>
      <vt:lpstr>Primjeri iz prakse (3)</vt:lpstr>
      <vt:lpstr>Primjeri iz prakse (4)</vt:lpstr>
      <vt:lpstr>Primjeri iz prakse (5)</vt:lpstr>
      <vt:lpstr>Primjeri iz prakse (6)</vt:lpstr>
      <vt:lpstr>Primjeri iz prakse (7)</vt:lpstr>
      <vt:lpstr>Primjeri iz prakse (8)</vt:lpstr>
      <vt:lpstr>Primjeri iz prakse (9)</vt:lpstr>
      <vt:lpstr>Primjeri iz prakse (10)</vt:lpstr>
      <vt:lpstr>THE END</vt:lpstr>
    </vt:vector>
  </TitlesOfParts>
  <Company>HUC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danielasanders</dc:creator>
  <cp:lastModifiedBy>Miroslav Keller</cp:lastModifiedBy>
  <cp:revision>1250</cp:revision>
  <cp:lastPrinted>2004-06-06T10:22:13Z</cp:lastPrinted>
  <dcterms:created xsi:type="dcterms:W3CDTF">2003-10-09T09:50:04Z</dcterms:created>
  <dcterms:modified xsi:type="dcterms:W3CDTF">2015-03-03T19:43:30Z</dcterms:modified>
</cp:coreProperties>
</file>