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75"/>
  </p:handoutMasterIdLst>
  <p:sldIdLst>
    <p:sldId id="258" r:id="rId2"/>
    <p:sldId id="302" r:id="rId3"/>
    <p:sldId id="303" r:id="rId4"/>
    <p:sldId id="306" r:id="rId5"/>
    <p:sldId id="308" r:id="rId6"/>
    <p:sldId id="309" r:id="rId7"/>
    <p:sldId id="305" r:id="rId8"/>
    <p:sldId id="307" r:id="rId9"/>
    <p:sldId id="313" r:id="rId10"/>
    <p:sldId id="310" r:id="rId11"/>
    <p:sldId id="314" r:id="rId12"/>
    <p:sldId id="316" r:id="rId13"/>
    <p:sldId id="336" r:id="rId14"/>
    <p:sldId id="317" r:id="rId15"/>
    <p:sldId id="315" r:id="rId16"/>
    <p:sldId id="319" r:id="rId17"/>
    <p:sldId id="323" r:id="rId18"/>
    <p:sldId id="322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69" r:id="rId27"/>
    <p:sldId id="370" r:id="rId28"/>
    <p:sldId id="371" r:id="rId29"/>
    <p:sldId id="372" r:id="rId30"/>
    <p:sldId id="373" r:id="rId31"/>
    <p:sldId id="374" r:id="rId32"/>
    <p:sldId id="376" r:id="rId33"/>
    <p:sldId id="380" r:id="rId34"/>
    <p:sldId id="378" r:id="rId35"/>
    <p:sldId id="377" r:id="rId36"/>
    <p:sldId id="379" r:id="rId37"/>
    <p:sldId id="331" r:id="rId38"/>
    <p:sldId id="332" r:id="rId39"/>
    <p:sldId id="383" r:id="rId40"/>
    <p:sldId id="382" r:id="rId41"/>
    <p:sldId id="333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35" r:id="rId74"/>
  </p:sldIdLst>
  <p:sldSz cx="9144000" cy="6858000" type="screen4x3"/>
  <p:notesSz cx="6797675" cy="9926638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00"/>
    <a:srgbClr val="B2B2B2"/>
    <a:srgbClr val="DDDDDD"/>
    <a:srgbClr val="00FF9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434" y="-24"/>
      </p:cViewPr>
      <p:guideLst>
        <p:guide orient="horz" pos="2161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7" y="0"/>
            <a:ext cx="2946188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942"/>
            <a:ext cx="2946189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7" y="9430942"/>
            <a:ext cx="2946188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5" tIns="45747" rIns="91495" bIns="4574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00E402AE-3CBF-4223-945A-37AA084A85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390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4"/>
          <p:cNvSpPr>
            <a:spLocks noChangeShapeType="1"/>
          </p:cNvSpPr>
          <p:nvPr/>
        </p:nvSpPr>
        <p:spPr bwMode="auto">
          <a:xfrm>
            <a:off x="647700" y="1452563"/>
            <a:ext cx="784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735013" y="6583363"/>
            <a:ext cx="184150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de-DE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0" y="6300788"/>
            <a:ext cx="9144000" cy="557212"/>
          </a:xfrm>
          <a:prstGeom prst="rect">
            <a:avLst/>
          </a:prstGeom>
          <a:solidFill>
            <a:srgbClr val="B2B2B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>
              <a:defRPr/>
            </a:pPr>
            <a:endParaRPr lang="de-DE" sz="1200" b="1">
              <a:latin typeface="Arial" pitchFamily="34" charset="0"/>
            </a:endParaRPr>
          </a:p>
        </p:txBody>
      </p:sp>
      <p:sp>
        <p:nvSpPr>
          <p:cNvPr id="1029" name="Line 10"/>
          <p:cNvSpPr>
            <a:spLocks noChangeShapeType="1"/>
          </p:cNvSpPr>
          <p:nvPr userDrawn="1"/>
        </p:nvSpPr>
        <p:spPr bwMode="auto">
          <a:xfrm>
            <a:off x="487363" y="773113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Rectangle 13"/>
          <p:cNvSpPr>
            <a:spLocks noChangeArrowheads="1"/>
          </p:cNvSpPr>
          <p:nvPr userDrawn="1"/>
        </p:nvSpPr>
        <p:spPr bwMode="auto">
          <a:xfrm>
            <a:off x="685800" y="177800"/>
            <a:ext cx="77724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de-DE" sz="2800" b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33" name="Text Box 23"/>
          <p:cNvSpPr txBox="1">
            <a:spLocks noChangeArrowheads="1"/>
          </p:cNvSpPr>
          <p:nvPr userDrawn="1"/>
        </p:nvSpPr>
        <p:spPr bwMode="auto">
          <a:xfrm>
            <a:off x="327025" y="6362700"/>
            <a:ext cx="5708650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AT" sz="1200" b="1" dirty="0" smtClean="0">
                <a:latin typeface="Arial" charset="0"/>
              </a:rPr>
              <a:t>Flughafen Wien</a:t>
            </a:r>
            <a:r>
              <a:rPr lang="de-AT" sz="1200" b="1" baseline="0" dirty="0" smtClean="0">
                <a:latin typeface="Arial" charset="0"/>
              </a:rPr>
              <a:t> - Pistensanierung 16/34</a:t>
            </a:r>
            <a:r>
              <a:rPr lang="de-AT" sz="1200" b="1" dirty="0" smtClean="0">
                <a:latin typeface="Arial" charset="0"/>
              </a:rPr>
              <a:t>  </a:t>
            </a:r>
          </a:p>
          <a:p>
            <a:pPr>
              <a:defRPr/>
            </a:pPr>
            <a:r>
              <a:rPr lang="de-AT" sz="1200" b="1" dirty="0" smtClean="0">
                <a:latin typeface="Arial" charset="0"/>
              </a:rPr>
              <a:t>Max WEIXLBAUM</a:t>
            </a:r>
          </a:p>
        </p:txBody>
      </p:sp>
      <p:pic>
        <p:nvPicPr>
          <p:cNvPr id="1036" name="Picture 26" descr="Logo Gestrata 3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924" y="6328612"/>
            <a:ext cx="719137" cy="5127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343400"/>
            <a:ext cx="9144000" cy="251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343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>
              <a:solidFill>
                <a:schemeClr val="folHlink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582613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4400" b="1" dirty="0" smtClean="0">
                <a:solidFill>
                  <a:srgbClr val="EAEAEA"/>
                </a:solidFill>
                <a:latin typeface="Arial" pitchFamily="34" charset="0"/>
              </a:rPr>
              <a:t>Flughafen Wien</a:t>
            </a:r>
          </a:p>
          <a:p>
            <a:pPr algn="ctr" eaLnBrk="0" hangingPunct="0">
              <a:spcBef>
                <a:spcPct val="50000"/>
              </a:spcBef>
            </a:pPr>
            <a:r>
              <a:rPr lang="de-AT" sz="4400" b="1" dirty="0" smtClean="0">
                <a:solidFill>
                  <a:srgbClr val="EAEAEA"/>
                </a:solidFill>
                <a:latin typeface="Arial" pitchFamily="34" charset="0"/>
              </a:rPr>
              <a:t>Sanierung Piste 16/34</a:t>
            </a:r>
            <a:endParaRPr lang="de-AT" sz="4400" dirty="0">
              <a:latin typeface="Arial" pitchFamily="34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279522" y="5430692"/>
            <a:ext cx="388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Max WEIXLBAUM</a:t>
            </a:r>
          </a:p>
          <a:p>
            <a:pPr eaLnBrk="0" hangingPunct="0">
              <a:spcBef>
                <a:spcPct val="50000"/>
              </a:spcBef>
            </a:pPr>
            <a:r>
              <a:rPr lang="de-AT" b="1" dirty="0" smtClean="0">
                <a:latin typeface="Arial" pitchFamily="34" charset="0"/>
                <a:cs typeface="Arial" pitchFamily="34" charset="0"/>
              </a:rPr>
              <a:t>Flughafen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Wien AG</a:t>
            </a:r>
          </a:p>
        </p:txBody>
      </p:sp>
      <p:pic>
        <p:nvPicPr>
          <p:cNvPr id="2055" name="Picture 7" descr="I:\OI Projekte\B-1940 Schulter und Pistenverbesserung\Bauherrnhandbuch\09 Fotos und Reportage\Baustelle\Flugaufnahm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594" y="3157686"/>
            <a:ext cx="4602406" cy="3700314"/>
          </a:xfrm>
          <a:prstGeom prst="rect">
            <a:avLst/>
          </a:prstGeom>
          <a:noFill/>
          <a:ln w="6350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Rollwege (Binder- und) </a:t>
            </a:r>
            <a:r>
              <a:rPr lang="de-AT" dirty="0"/>
              <a:t>Deckschicht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935848"/>
            <a:ext cx="7920000" cy="52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5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Zeitliche Voraussetzungen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736439" y="1587193"/>
            <a:ext cx="348524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AT" b="1" dirty="0" smtClean="0">
                <a:latin typeface="+mn-lt"/>
              </a:rPr>
              <a:t>Nachtschicht</a:t>
            </a:r>
          </a:p>
          <a:p>
            <a:pPr algn="ctr"/>
            <a:r>
              <a:rPr lang="de-AT" b="1" dirty="0" smtClean="0">
                <a:solidFill>
                  <a:srgbClr val="FF0000"/>
                </a:solidFill>
                <a:latin typeface="+mn-lt"/>
              </a:rPr>
              <a:t>21:00 Uhr - 07:00 Uhr</a:t>
            </a:r>
          </a:p>
          <a:p>
            <a:pPr algn="ctr"/>
            <a:r>
              <a:rPr lang="de-AT" b="1" dirty="0" smtClean="0">
                <a:solidFill>
                  <a:srgbClr val="FF0000"/>
                </a:solidFill>
                <a:latin typeface="+mn-lt"/>
              </a:rPr>
              <a:t>(8,5 h Nettoarbeitszeit)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51510" y="3272789"/>
            <a:ext cx="575991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AT" b="1" dirty="0" smtClean="0">
                <a:latin typeface="+mn-lt"/>
              </a:rPr>
              <a:t>Wochenende</a:t>
            </a:r>
          </a:p>
          <a:p>
            <a:pPr algn="ctr"/>
            <a:r>
              <a:rPr lang="de-AT" b="1" dirty="0" smtClean="0">
                <a:solidFill>
                  <a:srgbClr val="FF0000"/>
                </a:solidFill>
                <a:latin typeface="+mn-lt"/>
              </a:rPr>
              <a:t>Freitag 21:00 Uhr – Sonntag 16:00 Uhr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8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Detaillierte Ablaufplanung</a:t>
            </a:r>
            <a:endParaRPr lang="de-A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1"/>
          <a:stretch>
            <a:fillRect/>
          </a:stretch>
        </p:blipFill>
        <p:spPr bwMode="auto">
          <a:xfrm>
            <a:off x="612000" y="2278281"/>
            <a:ext cx="7920000" cy="344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811779" y="1104690"/>
            <a:ext cx="33345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AT" b="1" dirty="0" smtClean="0">
                <a:latin typeface="+mn-lt"/>
              </a:rPr>
              <a:t>Nachtschicht</a:t>
            </a:r>
          </a:p>
          <a:p>
            <a:pPr algn="ctr"/>
            <a:r>
              <a:rPr lang="de-AT" b="1" dirty="0" smtClean="0">
                <a:solidFill>
                  <a:srgbClr val="FF0000"/>
                </a:solidFill>
                <a:latin typeface="+mn-lt"/>
              </a:rPr>
              <a:t>21:00 Uhr - 07:00 Uhr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4420" y="2748902"/>
            <a:ext cx="7109459" cy="2616101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200" dirty="0" smtClean="0">
              <a:latin typeface="+mn-lt"/>
            </a:endParaRPr>
          </a:p>
          <a:p>
            <a:pPr algn="ctr"/>
            <a:r>
              <a:rPr lang="de-AT" sz="2800" dirty="0" smtClean="0">
                <a:latin typeface="+mn-lt"/>
              </a:rPr>
              <a:t>am Beginn 2 Bauteile</a:t>
            </a:r>
            <a:r>
              <a:rPr lang="de-AT" sz="2800" dirty="0">
                <a:latin typeface="+mn-lt"/>
              </a:rPr>
              <a:t>:</a:t>
            </a:r>
          </a:p>
          <a:p>
            <a:pPr algn="ctr"/>
            <a:r>
              <a:rPr lang="de-AT" sz="2800" dirty="0">
                <a:latin typeface="+mn-lt"/>
              </a:rPr>
              <a:t>Schlitze für </a:t>
            </a:r>
            <a:r>
              <a:rPr lang="de-AT" sz="2800" dirty="0" smtClean="0">
                <a:latin typeface="+mn-lt"/>
              </a:rPr>
              <a:t>TDZ-Befeuerung </a:t>
            </a:r>
            <a:r>
              <a:rPr lang="de-AT" sz="2800" dirty="0">
                <a:latin typeface="+mn-lt"/>
              </a:rPr>
              <a:t>34</a:t>
            </a:r>
          </a:p>
          <a:p>
            <a:pPr algn="ctr"/>
            <a:r>
              <a:rPr lang="de-AT" sz="2800" dirty="0">
                <a:latin typeface="+mn-lt"/>
              </a:rPr>
              <a:t>Pistenschulter (östlich und westlich)</a:t>
            </a:r>
          </a:p>
          <a:p>
            <a:pPr algn="ctr"/>
            <a:r>
              <a:rPr lang="de-AT" sz="2800" b="1" dirty="0" smtClean="0">
                <a:solidFill>
                  <a:srgbClr val="FF0000"/>
                </a:solidFill>
                <a:latin typeface="+mn-lt"/>
              </a:rPr>
              <a:t>15 Minuten Taktung</a:t>
            </a:r>
            <a:endParaRPr lang="de-AT" sz="28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de-AT" sz="2800" dirty="0">
                <a:latin typeface="+mn-lt"/>
              </a:rPr>
              <a:t>ca. 38 definierbare </a:t>
            </a:r>
            <a:r>
              <a:rPr lang="de-AT" sz="2800" dirty="0" smtClean="0">
                <a:latin typeface="+mn-lt"/>
              </a:rPr>
              <a:t>Einzelleistungen</a:t>
            </a:r>
          </a:p>
          <a:p>
            <a:pPr algn="ctr"/>
            <a:endParaRPr lang="de-AT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37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44" y="851393"/>
            <a:ext cx="7560000" cy="51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Detaillierte Bauplanung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000124" y="3777602"/>
            <a:ext cx="4269105" cy="1200329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200" dirty="0" smtClean="0">
              <a:latin typeface="+mn-lt"/>
            </a:endParaRPr>
          </a:p>
          <a:p>
            <a:pPr algn="ctr"/>
            <a:r>
              <a:rPr lang="de-AT" b="1" dirty="0" smtClean="0">
                <a:latin typeface="+mn-lt"/>
              </a:rPr>
              <a:t>Arbeiten von Schwelle 34 nach Schwelle 16</a:t>
            </a:r>
            <a:endParaRPr lang="de-AT" b="1" dirty="0">
              <a:latin typeface="+mn-lt"/>
            </a:endParaRPr>
          </a:p>
          <a:p>
            <a:pPr algn="ctr"/>
            <a:endParaRPr lang="de-AT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01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Detaillierte Ablaufplanung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1671500" y="1066799"/>
            <a:ext cx="575991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AT" b="1" dirty="0" smtClean="0">
                <a:latin typeface="+mn-lt"/>
              </a:rPr>
              <a:t>Wochenende</a:t>
            </a:r>
          </a:p>
          <a:p>
            <a:pPr algn="ctr"/>
            <a:r>
              <a:rPr lang="de-AT" b="1" dirty="0" smtClean="0">
                <a:solidFill>
                  <a:srgbClr val="FF0000"/>
                </a:solidFill>
                <a:latin typeface="+mn-lt"/>
              </a:rPr>
              <a:t>Freitag 21:00 Uhr – Sonntag 16:00 Uhr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668" y="2103121"/>
            <a:ext cx="682466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1622497" y="2784660"/>
            <a:ext cx="5857916" cy="255454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200" dirty="0" smtClean="0">
              <a:latin typeface="+mn-lt"/>
            </a:endParaRPr>
          </a:p>
          <a:p>
            <a:pPr algn="ctr"/>
            <a:r>
              <a:rPr lang="de-AT" sz="2800" dirty="0" smtClean="0">
                <a:latin typeface="+mn-lt"/>
              </a:rPr>
              <a:t>16 Bauteile:</a:t>
            </a:r>
          </a:p>
          <a:p>
            <a:pPr algn="ctr"/>
            <a:r>
              <a:rPr lang="de-AT" sz="2800" dirty="0" smtClean="0">
                <a:latin typeface="+mn-lt"/>
              </a:rPr>
              <a:t>Schulter, Schwelle, Binder, Decke</a:t>
            </a:r>
          </a:p>
          <a:p>
            <a:pPr algn="ctr"/>
            <a:r>
              <a:rPr lang="de-AT" sz="2800" dirty="0" smtClean="0">
                <a:latin typeface="+mn-lt"/>
              </a:rPr>
              <a:t>TCL, Fillet, …</a:t>
            </a:r>
          </a:p>
          <a:p>
            <a:pPr algn="ctr"/>
            <a:r>
              <a:rPr lang="de-AT" sz="2800" b="1" dirty="0" smtClean="0">
                <a:solidFill>
                  <a:srgbClr val="FF0000"/>
                </a:solidFill>
                <a:latin typeface="+mn-lt"/>
              </a:rPr>
              <a:t>15 </a:t>
            </a:r>
            <a:r>
              <a:rPr lang="de-AT" sz="2800" b="1" dirty="0">
                <a:solidFill>
                  <a:srgbClr val="FF0000"/>
                </a:solidFill>
                <a:latin typeface="+mn-lt"/>
              </a:rPr>
              <a:t>Minuten Taktung</a:t>
            </a:r>
          </a:p>
          <a:p>
            <a:pPr marL="0" lvl="2" algn="ctr"/>
            <a:r>
              <a:rPr lang="de-AT" dirty="0" smtClean="0">
                <a:solidFill>
                  <a:srgbClr val="003366"/>
                </a:solidFill>
                <a:latin typeface="+mn-lt"/>
              </a:rPr>
              <a:t>ca. 225 definierbare Einzelleistungen</a:t>
            </a:r>
          </a:p>
          <a:p>
            <a:pPr marL="0" lvl="2" algn="ctr"/>
            <a:endParaRPr lang="de-AT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90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Detaillierte Bauplanung</a:t>
            </a:r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122" y="860317"/>
            <a:ext cx="7560000" cy="533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00124" y="3777602"/>
            <a:ext cx="4269105" cy="1446550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200" dirty="0" smtClean="0">
              <a:latin typeface="+mn-lt"/>
            </a:endParaRPr>
          </a:p>
          <a:p>
            <a:pPr algn="ctr"/>
            <a:r>
              <a:rPr lang="de-AT" b="1" dirty="0" smtClean="0">
                <a:latin typeface="+mn-lt"/>
              </a:rPr>
              <a:t>Projektgrundlage:</a:t>
            </a:r>
            <a:endParaRPr lang="de-AT" b="1" dirty="0">
              <a:latin typeface="+mn-lt"/>
            </a:endParaRPr>
          </a:p>
          <a:p>
            <a:pPr algn="ctr"/>
            <a:r>
              <a:rPr lang="de-AT" sz="2000" dirty="0" smtClean="0">
                <a:latin typeface="+mn-lt"/>
              </a:rPr>
              <a:t>fertiggestellte Deckschichten</a:t>
            </a:r>
            <a:br>
              <a:rPr lang="de-AT" sz="2000" dirty="0" smtClean="0">
                <a:latin typeface="+mn-lt"/>
              </a:rPr>
            </a:br>
            <a:r>
              <a:rPr lang="de-AT" sz="2000" dirty="0" smtClean="0">
                <a:latin typeface="+mn-lt"/>
              </a:rPr>
              <a:t>dürfen nicht mehr befahren werden</a:t>
            </a:r>
            <a:endParaRPr lang="de-AT" sz="2000" dirty="0">
              <a:latin typeface="+mn-lt"/>
            </a:endParaRPr>
          </a:p>
          <a:p>
            <a:pPr algn="ctr"/>
            <a:endParaRPr lang="de-AT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98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Rahmenbedingungen</a:t>
            </a:r>
            <a:endParaRPr lang="de-A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3499486"/>
            <a:ext cx="7920000" cy="228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472758" y="1250315"/>
            <a:ext cx="8236902" cy="46818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Flexibilität (Übergabe, Tag/Nacht, Planung)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Termintreue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wetterbedingte Verschiebungen (AG und/oder AN)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Reaktion auf Unvorhersehbares (Bergekran)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endParaRPr lang="de-A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20015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FF0000"/>
                </a:solidFill>
              </a:rPr>
              <a:t>15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</a:t>
            </a:r>
            <a:r>
              <a:rPr lang="de-AT" sz="2400" b="1" dirty="0" smtClean="0">
                <a:solidFill>
                  <a:srgbClr val="FF0000"/>
                </a:solidFill>
              </a:rPr>
              <a:t>Uhr  </a:t>
            </a:r>
            <a:r>
              <a:rPr lang="de-AT" sz="2400" b="1" dirty="0">
                <a:solidFill>
                  <a:srgbClr val="FF00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16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Uhr </a:t>
            </a:r>
            <a:r>
              <a:rPr lang="de-AT" sz="2400" b="1" dirty="0" smtClean="0">
                <a:solidFill>
                  <a:srgbClr val="FF0000"/>
                </a:solidFill>
              </a:rPr>
              <a:t> vorläufige </a:t>
            </a:r>
            <a:r>
              <a:rPr lang="de-AT" sz="2400" b="1" dirty="0">
                <a:solidFill>
                  <a:srgbClr val="FF0000"/>
                </a:solidFill>
              </a:rPr>
              <a:t>Entscheidung </a:t>
            </a:r>
            <a:r>
              <a:rPr lang="de-AT" sz="2400" b="1" dirty="0" smtClean="0">
                <a:solidFill>
                  <a:srgbClr val="FF0000"/>
                </a:solidFill>
              </a:rPr>
              <a:t>Sperre</a:t>
            </a:r>
            <a:endParaRPr lang="de-AT" sz="24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19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Aufstellen </a:t>
            </a:r>
            <a:r>
              <a:rPr lang="de-AT" sz="2400" b="1" dirty="0">
                <a:solidFill>
                  <a:schemeClr val="tx1"/>
                </a:solidFill>
              </a:rPr>
              <a:t>aller Geräte </a:t>
            </a:r>
            <a:r>
              <a:rPr lang="de-AT" sz="2400" b="1" dirty="0" smtClean="0">
                <a:solidFill>
                  <a:schemeClr val="tx1"/>
                </a:solidFill>
              </a:rPr>
              <a:t>nach Einsatz</a:t>
            </a:r>
            <a:endParaRPr lang="de-AT" sz="2400" b="1"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20</a:t>
            </a:r>
            <a:r>
              <a:rPr lang="de-AT" sz="2400" b="1" baseline="30000" dirty="0">
                <a:solidFill>
                  <a:schemeClr val="tx1"/>
                </a:solidFill>
              </a:rPr>
              <a:t>30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endgültige </a:t>
            </a:r>
            <a:r>
              <a:rPr lang="de-AT" sz="2400" b="1" dirty="0">
                <a:solidFill>
                  <a:schemeClr val="tx1"/>
                </a:solidFill>
              </a:rPr>
              <a:t>Entscheidung </a:t>
            </a:r>
            <a:r>
              <a:rPr lang="de-AT" sz="2400" b="1" dirty="0" smtClean="0">
                <a:solidFill>
                  <a:schemeClr val="tx1"/>
                </a:solidFill>
              </a:rPr>
              <a:t>Sperre</a:t>
            </a:r>
            <a:endParaRPr lang="de-AT" sz="2400" b="1"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21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05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06</a:t>
            </a:r>
            <a:r>
              <a:rPr lang="de-AT" sz="2400" b="1" baseline="30000" dirty="0">
                <a:solidFill>
                  <a:schemeClr val="tx1"/>
                </a:solidFill>
              </a:rPr>
              <a:t>50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Übergabe </a:t>
            </a:r>
            <a:r>
              <a:rPr lang="de-AT" sz="2400" b="1" dirty="0">
                <a:solidFill>
                  <a:schemeClr val="tx1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15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Nachbesprechung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47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15</a:t>
            </a:r>
            <a:r>
              <a:rPr lang="de-AT" baseline="30000" dirty="0"/>
              <a:t>00</a:t>
            </a:r>
            <a:r>
              <a:rPr lang="de-AT" dirty="0"/>
              <a:t> Uhr </a:t>
            </a:r>
            <a:r>
              <a:rPr lang="de-AT" dirty="0" smtClean="0"/>
              <a:t>Meeting</a:t>
            </a:r>
            <a:endParaRPr lang="de-A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1047750"/>
            <a:ext cx="7920000" cy="271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453549" y="4180062"/>
            <a:ext cx="8236902" cy="1546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ARGE schlägt Detailbauprogramm vor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FWAG entscheidet wetterbedingt mit Vorbehalt</a:t>
            </a:r>
            <a:br>
              <a:rPr lang="de-AT" sz="2400" b="1" dirty="0" smtClean="0">
                <a:solidFill>
                  <a:schemeClr val="tx1"/>
                </a:solidFill>
              </a:rPr>
            </a:br>
            <a:r>
              <a:rPr lang="de-AT" sz="2400" b="1" dirty="0" smtClean="0">
                <a:solidFill>
                  <a:schemeClr val="tx1"/>
                </a:solidFill>
              </a:rPr>
              <a:t>    die Möglichkeit der Durchführung der Arbeiten</a:t>
            </a:r>
          </a:p>
        </p:txBody>
      </p:sp>
    </p:spTree>
    <p:extLst>
      <p:ext uri="{BB962C8B-B14F-4D97-AF65-F5344CB8AC3E}">
        <p14:creationId xmlns:p14="http://schemas.microsoft.com/office/powerpoint/2010/main" val="42854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16</a:t>
            </a:r>
            <a:r>
              <a:rPr lang="de-AT" baseline="30000" dirty="0"/>
              <a:t>00</a:t>
            </a:r>
            <a:r>
              <a:rPr lang="de-AT" dirty="0"/>
              <a:t> Uhr </a:t>
            </a:r>
            <a:r>
              <a:rPr lang="de-AT" dirty="0" smtClean="0"/>
              <a:t>vorläufige Entscheidung Sperre</a:t>
            </a:r>
            <a:endParaRPr lang="de-A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" y="882967"/>
            <a:ext cx="3459248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393" y="871537"/>
            <a:ext cx="3456972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3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Flughafen Wien – Pistensystem 16/34</a:t>
            </a:r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50" y="910804"/>
            <a:ext cx="8280000" cy="51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 rot="2854587">
            <a:off x="4163449" y="3043317"/>
            <a:ext cx="4134500" cy="1046199"/>
          </a:xfrm>
          <a:prstGeom prst="rect">
            <a:avLst/>
          </a:prstGeom>
          <a:solidFill>
            <a:srgbClr val="FF0000">
              <a:alpha val="20000"/>
            </a:srgbClr>
          </a:solidFill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38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20015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006600"/>
                </a:solidFill>
              </a:rPr>
              <a:t>15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16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vorläufige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19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Uhr </a:t>
            </a:r>
            <a:r>
              <a:rPr lang="de-AT" sz="2400" b="1" dirty="0" smtClean="0">
                <a:solidFill>
                  <a:srgbClr val="FF0000"/>
                </a:solidFill>
              </a:rPr>
              <a:t> Aufstellen </a:t>
            </a:r>
            <a:r>
              <a:rPr lang="de-AT" sz="2400" b="1" dirty="0">
                <a:solidFill>
                  <a:srgbClr val="FF0000"/>
                </a:solidFill>
              </a:rPr>
              <a:t>aller Geräte </a:t>
            </a:r>
            <a:r>
              <a:rPr lang="de-AT" sz="2400" b="1" dirty="0" smtClean="0">
                <a:solidFill>
                  <a:srgbClr val="FF0000"/>
                </a:solidFill>
              </a:rPr>
              <a:t>nach Einsatz</a:t>
            </a:r>
            <a:endParaRPr lang="de-AT" sz="24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20</a:t>
            </a:r>
            <a:r>
              <a:rPr lang="de-AT" sz="2400" b="1" baseline="30000" dirty="0">
                <a:solidFill>
                  <a:schemeClr val="tx1"/>
                </a:solidFill>
              </a:rPr>
              <a:t>30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endgültige </a:t>
            </a:r>
            <a:r>
              <a:rPr lang="de-AT" sz="2400" b="1" dirty="0">
                <a:solidFill>
                  <a:schemeClr val="tx1"/>
                </a:solidFill>
              </a:rPr>
              <a:t>Entscheidung Sperre oder nicht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21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05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06</a:t>
            </a:r>
            <a:r>
              <a:rPr lang="de-AT" sz="2400" b="1" baseline="30000" dirty="0">
                <a:solidFill>
                  <a:schemeClr val="tx1"/>
                </a:solidFill>
              </a:rPr>
              <a:t>50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Übergabe </a:t>
            </a:r>
            <a:r>
              <a:rPr lang="de-AT" sz="2400" b="1" dirty="0">
                <a:solidFill>
                  <a:schemeClr val="tx1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15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Nachbesprechung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445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19</a:t>
            </a:r>
            <a:r>
              <a:rPr lang="de-AT" baseline="30000" dirty="0"/>
              <a:t>00</a:t>
            </a:r>
            <a:r>
              <a:rPr lang="de-AT" dirty="0"/>
              <a:t> Uhr </a:t>
            </a:r>
            <a:r>
              <a:rPr lang="de-AT" dirty="0" smtClean="0"/>
              <a:t>Aufstellen </a:t>
            </a:r>
            <a:r>
              <a:rPr lang="de-AT" dirty="0"/>
              <a:t>aller Geräte nach Einsatz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902970" y="1199962"/>
            <a:ext cx="3600450" cy="43092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AT" b="1" dirty="0" smtClean="0">
                <a:solidFill>
                  <a:schemeClr val="tx1"/>
                </a:solidFill>
              </a:rPr>
              <a:t>Nachtschicht:</a:t>
            </a:r>
            <a:endParaRPr lang="de-AT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250-320 Bauarbeiter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15 Asphaltfräsen mit Tieflader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15 HD- und Kehrgeräte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110 LKW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12 Bagger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12 Asphaltfertiger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30 Walzen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8 Grader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10 Tieflader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30 PKW bzw. Pritschen</a:t>
            </a:r>
            <a:endParaRPr lang="de-AT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091570" y="1188720"/>
            <a:ext cx="3298050" cy="45834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AT" b="1" dirty="0" smtClean="0">
                <a:solidFill>
                  <a:schemeClr val="tx1"/>
                </a:solidFill>
              </a:rPr>
              <a:t>Wochenendschicht:</a:t>
            </a:r>
            <a:endParaRPr lang="de-AT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450 Bauarbeiter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26 Asphaltfräsen mit Tieflader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24 HD- und Kehrgeräte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240 LKW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17 Bagger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14 Asphaltfertiger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33 Walzen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15 Tieflader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8 Grader</a:t>
            </a:r>
          </a:p>
          <a:p>
            <a:pPr marL="0" indent="0">
              <a:buNone/>
            </a:pPr>
            <a:r>
              <a:rPr lang="de-AT" dirty="0" smtClean="0">
                <a:solidFill>
                  <a:schemeClr val="tx1"/>
                </a:solidFill>
              </a:rPr>
              <a:t>35 PKW bzw. Pritschen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18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20015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006600"/>
                </a:solidFill>
              </a:rPr>
              <a:t>15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16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vorläufige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19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Aufstellen </a:t>
            </a:r>
            <a:r>
              <a:rPr lang="de-AT" sz="2400" b="1" dirty="0">
                <a:solidFill>
                  <a:srgbClr val="006600"/>
                </a:solidFill>
              </a:rPr>
              <a:t>aller Geräte </a:t>
            </a:r>
            <a:r>
              <a:rPr lang="de-AT" sz="2400" b="1" dirty="0" smtClean="0">
                <a:solidFill>
                  <a:srgbClr val="006600"/>
                </a:solidFill>
              </a:rPr>
              <a:t>nach Einsatz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20</a:t>
            </a:r>
            <a:r>
              <a:rPr lang="de-AT" sz="2400" b="1" baseline="30000" dirty="0">
                <a:solidFill>
                  <a:srgbClr val="FF0000"/>
                </a:solidFill>
              </a:rPr>
              <a:t>30</a:t>
            </a:r>
            <a:r>
              <a:rPr lang="de-AT" sz="2400" b="1" dirty="0">
                <a:solidFill>
                  <a:srgbClr val="FF0000"/>
                </a:solidFill>
              </a:rPr>
              <a:t> Uhr </a:t>
            </a:r>
            <a:r>
              <a:rPr lang="de-AT" sz="2400" b="1" dirty="0" smtClean="0">
                <a:solidFill>
                  <a:srgbClr val="FF0000"/>
                </a:solidFill>
              </a:rPr>
              <a:t> endgültige </a:t>
            </a:r>
            <a:r>
              <a:rPr lang="de-AT" sz="2400" b="1" dirty="0">
                <a:solidFill>
                  <a:srgbClr val="FF0000"/>
                </a:solidFill>
              </a:rPr>
              <a:t>Entscheidung </a:t>
            </a:r>
            <a:r>
              <a:rPr lang="de-AT" sz="2400" b="1" dirty="0" smtClean="0">
                <a:solidFill>
                  <a:srgbClr val="FF0000"/>
                </a:solidFill>
              </a:rPr>
              <a:t>Sperre</a:t>
            </a:r>
            <a:endParaRPr lang="de-AT" sz="24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21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05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06</a:t>
            </a:r>
            <a:r>
              <a:rPr lang="de-AT" sz="2400" b="1" baseline="30000" dirty="0">
                <a:solidFill>
                  <a:schemeClr val="tx1"/>
                </a:solidFill>
              </a:rPr>
              <a:t>50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Übergabe </a:t>
            </a:r>
            <a:r>
              <a:rPr lang="de-AT" sz="2400" b="1" dirty="0">
                <a:solidFill>
                  <a:schemeClr val="tx1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15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Nachbesprechung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528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20</a:t>
            </a:r>
            <a:r>
              <a:rPr lang="de-AT" baseline="30000" dirty="0"/>
              <a:t>30</a:t>
            </a:r>
            <a:r>
              <a:rPr lang="de-AT" dirty="0"/>
              <a:t> Uhr </a:t>
            </a:r>
            <a:r>
              <a:rPr lang="de-AT" dirty="0" smtClean="0"/>
              <a:t>endgültige </a:t>
            </a:r>
            <a:r>
              <a:rPr lang="de-AT" dirty="0"/>
              <a:t>Entscheidung Sperre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4" r="8594"/>
          <a:stretch/>
        </p:blipFill>
        <p:spPr bwMode="auto">
          <a:xfrm>
            <a:off x="3394709" y="2821306"/>
            <a:ext cx="5212081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4" r="1392"/>
          <a:stretch/>
        </p:blipFill>
        <p:spPr bwMode="auto">
          <a:xfrm>
            <a:off x="491490" y="983933"/>
            <a:ext cx="507492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063434" y="4401310"/>
            <a:ext cx="1653133" cy="1161310"/>
          </a:xfrm>
          <a:prstGeom prst="rect">
            <a:avLst/>
          </a:prstGeom>
        </p:spPr>
        <p:txBody>
          <a:bodyPr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de-AT" sz="2800" b="1" kern="0" dirty="0" smtClean="0">
                <a:solidFill>
                  <a:schemeClr val="tx1"/>
                </a:solidFill>
              </a:rPr>
              <a:t>CROSS</a:t>
            </a:r>
          </a:p>
          <a:p>
            <a:pPr marL="0" indent="0" algn="ctr">
              <a:buFontTx/>
              <a:buNone/>
            </a:pPr>
            <a:r>
              <a:rPr lang="de-AT" sz="2800" b="1" kern="0" dirty="0" smtClean="0">
                <a:solidFill>
                  <a:schemeClr val="tx1"/>
                </a:solidFill>
              </a:rPr>
              <a:t>WIND</a:t>
            </a:r>
            <a:endParaRPr lang="de-AT" sz="2800" b="1" kern="0" dirty="0"/>
          </a:p>
        </p:txBody>
      </p:sp>
    </p:spTree>
    <p:extLst>
      <p:ext uri="{BB962C8B-B14F-4D97-AF65-F5344CB8AC3E}">
        <p14:creationId xmlns:p14="http://schemas.microsoft.com/office/powerpoint/2010/main" val="7730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20015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006600"/>
                </a:solidFill>
              </a:rPr>
              <a:t>15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16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vorläufige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19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Aufstellen </a:t>
            </a:r>
            <a:r>
              <a:rPr lang="de-AT" sz="2400" b="1" dirty="0">
                <a:solidFill>
                  <a:srgbClr val="006600"/>
                </a:solidFill>
              </a:rPr>
              <a:t>aller Geräte </a:t>
            </a:r>
            <a:r>
              <a:rPr lang="de-AT" sz="2400" b="1" dirty="0" smtClean="0">
                <a:solidFill>
                  <a:srgbClr val="006600"/>
                </a:solidFill>
              </a:rPr>
              <a:t>nach Einsatz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20</a:t>
            </a:r>
            <a:r>
              <a:rPr lang="de-AT" sz="2400" b="1" baseline="30000" dirty="0">
                <a:solidFill>
                  <a:srgbClr val="006600"/>
                </a:solidFill>
              </a:rPr>
              <a:t>30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endgültige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21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</a:t>
            </a:r>
            <a:r>
              <a:rPr lang="de-AT" sz="2400" b="1" dirty="0" smtClean="0">
                <a:solidFill>
                  <a:srgbClr val="FF0000"/>
                </a:solidFill>
              </a:rPr>
              <a:t>Uhr  </a:t>
            </a:r>
            <a:r>
              <a:rPr lang="de-AT" sz="2400" b="1" dirty="0">
                <a:solidFill>
                  <a:srgbClr val="FF0000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05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06</a:t>
            </a:r>
            <a:r>
              <a:rPr lang="de-AT" sz="2400" b="1" baseline="30000" dirty="0">
                <a:solidFill>
                  <a:schemeClr val="tx1"/>
                </a:solidFill>
              </a:rPr>
              <a:t>50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Übergabe </a:t>
            </a:r>
            <a:r>
              <a:rPr lang="de-AT" sz="2400" b="1" dirty="0">
                <a:solidFill>
                  <a:schemeClr val="tx1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00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smtClean="0">
                <a:solidFill>
                  <a:schemeClr val="tx1"/>
                </a:solidFill>
              </a:rPr>
              <a:t>Uhr  </a:t>
            </a:r>
            <a:r>
              <a:rPr lang="de-AT" sz="2400" b="1" dirty="0">
                <a:solidFill>
                  <a:schemeClr val="tx1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15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Nachbesprechung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0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Einfahrt der Baugeräte</a:t>
            </a:r>
            <a:endParaRPr lang="de-AT" dirty="0"/>
          </a:p>
        </p:txBody>
      </p:sp>
      <p:pic>
        <p:nvPicPr>
          <p:cNvPr id="1026" name="Picture 2" descr="C:\Projekte\Gestrata\DSC_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892" y="924847"/>
            <a:ext cx="7833946" cy="5213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2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Schultern</a:t>
            </a:r>
            <a:endParaRPr lang="de-AT" dirty="0"/>
          </a:p>
        </p:txBody>
      </p:sp>
      <p:pic>
        <p:nvPicPr>
          <p:cNvPr id="1026" name="Picture 2" descr="N:\FE\Schulung\2014\GESTRATA Bauseminar\Vorbereitung Harrer\Fotos Peter\DSC00473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0" y="909000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Schultern</a:t>
            </a:r>
            <a:endParaRPr lang="de-AT" dirty="0"/>
          </a:p>
        </p:txBody>
      </p:sp>
      <p:pic>
        <p:nvPicPr>
          <p:cNvPr id="2050" name="Picture 2" descr="N:\FE\Schulung\2014\GESTRATA Bauseminar\Vorbereitung Harrer\Fotos Peter\DSC00528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0" y="909000"/>
            <a:ext cx="756000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Schultern</a:t>
            </a:r>
            <a:endParaRPr lang="de-AT" dirty="0"/>
          </a:p>
        </p:txBody>
      </p:sp>
      <p:pic>
        <p:nvPicPr>
          <p:cNvPr id="3074" name="Picture 2" descr="N:\FE\Schulung\2014\GESTRATA Bauseminar\Vorbereitung Harrer\Fotos Peter\DSC00596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Schultern</a:t>
            </a:r>
            <a:endParaRPr lang="de-AT" dirty="0"/>
          </a:p>
        </p:txBody>
      </p:sp>
      <p:pic>
        <p:nvPicPr>
          <p:cNvPr id="4100" name="Picture 4" descr="N:\FE\Schulung\2014\GESTRATA Bauseminar\Vorbereitung Harrer\Fotos Peter\IMG_0715_Bildgröße ändern_Bildgröße änd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000" y="909000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Projekterfordernis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1165860"/>
            <a:ext cx="3783330" cy="16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72758" y="1010285"/>
            <a:ext cx="8236902" cy="46818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endParaRPr lang="de-AT" sz="2400" b="1" dirty="0" smtClean="0">
              <a:solidFill>
                <a:srgbClr val="FF0000"/>
              </a:solidFill>
            </a:endParaRP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rgbClr val="FF0000"/>
                </a:solidFill>
              </a:rPr>
              <a:t>Errichtung </a:t>
            </a:r>
            <a:r>
              <a:rPr lang="de-AT" sz="2400" b="1" dirty="0">
                <a:solidFill>
                  <a:srgbClr val="FF0000"/>
                </a:solidFill>
              </a:rPr>
              <a:t>1976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>
                <a:solidFill>
                  <a:srgbClr val="FF0000"/>
                </a:solidFill>
              </a:rPr>
              <a:t>Instandsetzung 1993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endParaRPr lang="de-AT" sz="2400" b="1" dirty="0" smtClean="0">
              <a:solidFill>
                <a:schemeClr val="tx1"/>
              </a:solidFill>
            </a:endParaRP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steigende </a:t>
            </a:r>
            <a:r>
              <a:rPr lang="de-AT" sz="2400" b="1" dirty="0">
                <a:solidFill>
                  <a:schemeClr val="tx1"/>
                </a:solidFill>
              </a:rPr>
              <a:t>Instandhaltungskosten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>
                <a:solidFill>
                  <a:schemeClr val="tx1"/>
                </a:solidFill>
              </a:rPr>
              <a:t>Lebensdauer der Deckschicht erreicht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Verbesserung der </a:t>
            </a:r>
            <a:r>
              <a:rPr lang="de-AT" sz="2400" b="1" dirty="0">
                <a:solidFill>
                  <a:schemeClr val="tx1"/>
                </a:solidFill>
              </a:rPr>
              <a:t>Schultern (Tragfähigkeit)</a:t>
            </a: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Vorbereitung Befeuerung TDZ 34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-360000">
              <a:spcBef>
                <a:spcPts val="1200"/>
              </a:spcBef>
              <a:buFont typeface="Wingdings" pitchFamily="2" charset="2"/>
              <a:buChar char="Q"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Rollwegsanierung und -anpassung</a:t>
            </a:r>
            <a:endParaRPr lang="de-A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Schlitzen</a:t>
            </a:r>
            <a:endParaRPr lang="de-AT" dirty="0"/>
          </a:p>
        </p:txBody>
      </p:sp>
      <p:pic>
        <p:nvPicPr>
          <p:cNvPr id="5122" name="Picture 2" descr="N:\FE\Schulung\2014\GESTRATA Bauseminar\Vorbereitung Harrer\Fotos Peter\DSC00555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5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den Schlitzen</a:t>
            </a:r>
            <a:endParaRPr lang="de-AT" dirty="0"/>
          </a:p>
        </p:txBody>
      </p:sp>
      <p:pic>
        <p:nvPicPr>
          <p:cNvPr id="6146" name="Picture 2" descr="N:\FE\Schulung\2014\GESTRATA Bauseminar\Vorbereitung Harrer\Fotos Peter\DSC00551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der Piste</a:t>
            </a:r>
            <a:endParaRPr lang="de-AT" dirty="0"/>
          </a:p>
        </p:txBody>
      </p:sp>
      <p:pic>
        <p:nvPicPr>
          <p:cNvPr id="8195" name="Picture 3" descr="N:\FE\Schulung\2014\GESTRATA Bauseminar\Vorbereitung Harrer\Fotos Peter\DSC00707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der Piste</a:t>
            </a:r>
            <a:endParaRPr lang="de-AT" dirty="0"/>
          </a:p>
        </p:txBody>
      </p:sp>
      <p:pic>
        <p:nvPicPr>
          <p:cNvPr id="15362" name="Picture 2" descr="N:\FE\Schulung\2014\GESTRATA Bauseminar\Vorbereitung Harrer\Fotos Peter\DSC00586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der Piste</a:t>
            </a:r>
            <a:endParaRPr lang="de-AT" dirty="0"/>
          </a:p>
        </p:txBody>
      </p:sp>
      <p:pic>
        <p:nvPicPr>
          <p:cNvPr id="10242" name="Picture 2" descr="N:\FE\Schulung\2014\GESTRATA Bauseminar\Vorbereitung Harrer\Fotos Peter\DSC00948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der Piste</a:t>
            </a:r>
            <a:endParaRPr lang="de-AT" dirty="0"/>
          </a:p>
        </p:txBody>
      </p:sp>
      <p:pic>
        <p:nvPicPr>
          <p:cNvPr id="9218" name="Picture 2" descr="N:\FE\Schulung\2014\GESTRATA Bauseminar\Vorbereitung Harrer\Fotos Peter\DSC00746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Arbeiten an der Piste</a:t>
            </a:r>
            <a:endParaRPr lang="de-AT" dirty="0"/>
          </a:p>
        </p:txBody>
      </p:sp>
      <p:pic>
        <p:nvPicPr>
          <p:cNvPr id="11266" name="Picture 2" descr="N:\FE\Schulung\2014\GESTRATA Bauseminar\Vorbereitung Harrer\Fotos Peter\DSC00779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20015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006600"/>
                </a:solidFill>
              </a:rPr>
              <a:t>15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16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vorläufige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19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Aufstellen </a:t>
            </a:r>
            <a:r>
              <a:rPr lang="de-AT" sz="2400" b="1" dirty="0">
                <a:solidFill>
                  <a:srgbClr val="006600"/>
                </a:solidFill>
              </a:rPr>
              <a:t>aller Geräte </a:t>
            </a:r>
            <a:r>
              <a:rPr lang="de-AT" sz="2400" b="1" dirty="0" smtClean="0">
                <a:solidFill>
                  <a:srgbClr val="006600"/>
                </a:solidFill>
              </a:rPr>
              <a:t>nach Einsatz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20</a:t>
            </a:r>
            <a:r>
              <a:rPr lang="de-AT" sz="2400" b="1" baseline="30000" dirty="0">
                <a:solidFill>
                  <a:srgbClr val="006600"/>
                </a:solidFill>
              </a:rPr>
              <a:t>30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endgültige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21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05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</a:t>
            </a:r>
            <a:r>
              <a:rPr lang="de-AT" sz="2400" b="1" dirty="0" smtClean="0">
                <a:solidFill>
                  <a:srgbClr val="FF0000"/>
                </a:solidFill>
              </a:rPr>
              <a:t>Uhr  </a:t>
            </a:r>
            <a:r>
              <a:rPr lang="de-AT" sz="2400" b="1" dirty="0">
                <a:solidFill>
                  <a:srgbClr val="FF0000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06</a:t>
            </a:r>
            <a:r>
              <a:rPr lang="de-AT" sz="2400" b="1" baseline="30000" dirty="0">
                <a:solidFill>
                  <a:srgbClr val="FF0000"/>
                </a:solidFill>
              </a:rPr>
              <a:t>50</a:t>
            </a:r>
            <a:r>
              <a:rPr lang="de-AT" sz="2400" b="1" dirty="0">
                <a:solidFill>
                  <a:srgbClr val="FF0000"/>
                </a:solidFill>
              </a:rPr>
              <a:t> Uhr </a:t>
            </a:r>
            <a:r>
              <a:rPr lang="de-AT" sz="2400" b="1" dirty="0" smtClean="0">
                <a:solidFill>
                  <a:srgbClr val="FF0000"/>
                </a:solidFill>
              </a:rPr>
              <a:t> Übergabe </a:t>
            </a:r>
            <a:r>
              <a:rPr lang="de-AT" sz="2400" b="1" dirty="0">
                <a:solidFill>
                  <a:srgbClr val="FF0000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07</a:t>
            </a:r>
            <a:r>
              <a:rPr lang="de-AT" sz="2400" b="1" baseline="30000" dirty="0">
                <a:solidFill>
                  <a:srgbClr val="FF0000"/>
                </a:solidFill>
              </a:rPr>
              <a:t>00</a:t>
            </a:r>
            <a:r>
              <a:rPr lang="de-AT" sz="2400" b="1" dirty="0">
                <a:solidFill>
                  <a:srgbClr val="FF0000"/>
                </a:solidFill>
              </a:rPr>
              <a:t> </a:t>
            </a:r>
            <a:r>
              <a:rPr lang="de-AT" sz="2400" b="1" dirty="0" smtClean="0">
                <a:solidFill>
                  <a:srgbClr val="FF0000"/>
                </a:solidFill>
              </a:rPr>
              <a:t>Uhr  </a:t>
            </a:r>
            <a:r>
              <a:rPr lang="de-AT" sz="2400" b="1" dirty="0">
                <a:solidFill>
                  <a:srgbClr val="FF0000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chemeClr val="tx1"/>
                </a:solidFill>
              </a:rPr>
              <a:t>07</a:t>
            </a:r>
            <a:r>
              <a:rPr lang="de-AT" sz="2400" b="1" baseline="30000" dirty="0">
                <a:solidFill>
                  <a:schemeClr val="tx1"/>
                </a:solidFill>
              </a:rPr>
              <a:t>15</a:t>
            </a:r>
            <a:r>
              <a:rPr lang="de-AT" sz="2400" b="1" dirty="0">
                <a:solidFill>
                  <a:schemeClr val="tx1"/>
                </a:solidFill>
              </a:rPr>
              <a:t> Uhr </a:t>
            </a:r>
            <a:r>
              <a:rPr lang="de-AT" sz="2400" b="1" dirty="0" smtClean="0">
                <a:solidFill>
                  <a:schemeClr val="tx1"/>
                </a:solidFill>
              </a:rPr>
              <a:t> Nachbesprechung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72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Griffigkeitsmessung</a:t>
            </a:r>
            <a:endParaRPr lang="de-AT" dirty="0"/>
          </a:p>
        </p:txBody>
      </p:sp>
      <p:pic>
        <p:nvPicPr>
          <p:cNvPr id="12290" name="Picture 2" descr="N:\FE\Schulung\2014\GESTRATA Bauseminar\Vorbereitung Harrer\Fotos Peter\DSC00789_Bildgröße ändern_Bildgröße änder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1" y="909000"/>
            <a:ext cx="755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Endreinigung vor Pistenfreigabe</a:t>
            </a:r>
            <a:endParaRPr lang="de-AT" dirty="0"/>
          </a:p>
        </p:txBody>
      </p:sp>
      <p:pic>
        <p:nvPicPr>
          <p:cNvPr id="4" name="Picture 2" descr="C:\Users\martin.buchta.NIEVELT\Documents\B1940\01_Fotoablage\Auswahl\K1024_DSC_11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891792"/>
            <a:ext cx="7920000" cy="53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</a:t>
            </a:r>
            <a:r>
              <a:rPr lang="de-AT" dirty="0" smtClean="0"/>
              <a:t>Schlitze</a:t>
            </a:r>
            <a:endParaRPr lang="de-A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918784"/>
            <a:ext cx="7920000" cy="524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9304" y="4993841"/>
            <a:ext cx="2950440" cy="1046440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100" dirty="0" smtClean="0">
              <a:latin typeface="+mn-lt"/>
            </a:endParaRPr>
          </a:p>
          <a:p>
            <a:pPr algn="ctr"/>
            <a:r>
              <a:rPr lang="de-AT" sz="2000" b="1" dirty="0">
                <a:latin typeface="+mn-lt"/>
              </a:rPr>
              <a:t>5.000 m </a:t>
            </a:r>
            <a:r>
              <a:rPr lang="de-AT" sz="2000" b="1" dirty="0" smtClean="0">
                <a:latin typeface="+mn-lt"/>
              </a:rPr>
              <a:t>KSR</a:t>
            </a:r>
            <a:endParaRPr lang="de-AT" sz="2000" b="1" dirty="0">
              <a:latin typeface="+mn-lt"/>
            </a:endParaRPr>
          </a:p>
          <a:p>
            <a:pPr algn="ctr"/>
            <a:r>
              <a:rPr lang="de-AT" sz="2000" b="1" dirty="0">
                <a:latin typeface="+mn-lt"/>
              </a:rPr>
              <a:t>63.000 m Kabel</a:t>
            </a:r>
          </a:p>
          <a:p>
            <a:pPr algn="ctr"/>
            <a:endParaRPr lang="de-AT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5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Anflug Schwelle 34</a:t>
            </a:r>
            <a:endParaRPr lang="de-AT" dirty="0"/>
          </a:p>
        </p:txBody>
      </p:sp>
      <p:pic>
        <p:nvPicPr>
          <p:cNvPr id="14338" name="Picture 2" descr="N:\FE\Schulung\2014\GESTRATA Bauseminar\Vorbereitung Harrer\Fotos Spitzhütl\YAK_0595_kl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45" y="909000"/>
            <a:ext cx="755631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630" y="1013712"/>
            <a:ext cx="8229600" cy="4978708"/>
          </a:xfrm>
        </p:spPr>
        <p:txBody>
          <a:bodyPr/>
          <a:lstStyle/>
          <a:p>
            <a:pPr marL="0" lvl="0" indent="0">
              <a:buNone/>
            </a:pPr>
            <a:r>
              <a:rPr lang="de-AT" sz="2400" b="1" dirty="0">
                <a:solidFill>
                  <a:srgbClr val="006600"/>
                </a:solidFill>
              </a:rPr>
              <a:t>15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Meeting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16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vorläufige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19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Aufstellen </a:t>
            </a:r>
            <a:r>
              <a:rPr lang="de-AT" sz="2400" b="1" dirty="0">
                <a:solidFill>
                  <a:srgbClr val="006600"/>
                </a:solidFill>
              </a:rPr>
              <a:t>aller Geräte </a:t>
            </a:r>
            <a:r>
              <a:rPr lang="de-AT" sz="2400" b="1" dirty="0" smtClean="0">
                <a:solidFill>
                  <a:srgbClr val="006600"/>
                </a:solidFill>
              </a:rPr>
              <a:t>nach Einsatz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20</a:t>
            </a:r>
            <a:r>
              <a:rPr lang="de-AT" sz="2400" b="1" baseline="30000" dirty="0">
                <a:solidFill>
                  <a:srgbClr val="006600"/>
                </a:solidFill>
              </a:rPr>
              <a:t>30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endgültige </a:t>
            </a:r>
            <a:r>
              <a:rPr lang="de-AT" sz="2400" b="1" dirty="0">
                <a:solidFill>
                  <a:srgbClr val="006600"/>
                </a:solidFill>
              </a:rPr>
              <a:t>Entscheidung </a:t>
            </a:r>
            <a:r>
              <a:rPr lang="de-AT" sz="2400" b="1" dirty="0" smtClean="0">
                <a:solidFill>
                  <a:srgbClr val="006600"/>
                </a:solidFill>
              </a:rPr>
              <a:t>Sperre</a:t>
            </a:r>
            <a:endParaRPr lang="de-AT" sz="2400" b="1" dirty="0">
              <a:solidFill>
                <a:srgbClr val="0066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21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Sperre Piste und Beginn Sanierung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05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Ende der Bauarbeiten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06</a:t>
            </a:r>
            <a:r>
              <a:rPr lang="de-AT" sz="2400" b="1" baseline="30000" dirty="0">
                <a:solidFill>
                  <a:srgbClr val="006600"/>
                </a:solidFill>
              </a:rPr>
              <a:t>50</a:t>
            </a:r>
            <a:r>
              <a:rPr lang="de-AT" sz="2400" b="1" dirty="0">
                <a:solidFill>
                  <a:srgbClr val="006600"/>
                </a:solidFill>
              </a:rPr>
              <a:t> Uhr </a:t>
            </a:r>
            <a:r>
              <a:rPr lang="de-AT" sz="2400" b="1" dirty="0" smtClean="0">
                <a:solidFill>
                  <a:srgbClr val="006600"/>
                </a:solidFill>
              </a:rPr>
              <a:t> Übergabe </a:t>
            </a:r>
            <a:r>
              <a:rPr lang="de-AT" sz="2400" b="1" dirty="0">
                <a:solidFill>
                  <a:srgbClr val="006600"/>
                </a:solidFill>
              </a:rPr>
              <a:t>an den FBL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006600"/>
                </a:solidFill>
              </a:rPr>
              <a:t>07</a:t>
            </a:r>
            <a:r>
              <a:rPr lang="de-AT" sz="2400" b="1" baseline="30000" dirty="0">
                <a:solidFill>
                  <a:srgbClr val="006600"/>
                </a:solidFill>
              </a:rPr>
              <a:t>00</a:t>
            </a:r>
            <a:r>
              <a:rPr lang="de-AT" sz="2400" b="1" dirty="0">
                <a:solidFill>
                  <a:srgbClr val="006600"/>
                </a:solidFill>
              </a:rPr>
              <a:t> </a:t>
            </a:r>
            <a:r>
              <a:rPr lang="de-AT" sz="2400" b="1" dirty="0" smtClean="0">
                <a:solidFill>
                  <a:srgbClr val="006600"/>
                </a:solidFill>
              </a:rPr>
              <a:t>Uhr  </a:t>
            </a:r>
            <a:r>
              <a:rPr lang="de-AT" sz="2400" b="1" dirty="0">
                <a:solidFill>
                  <a:srgbClr val="006600"/>
                </a:solidFill>
              </a:rPr>
              <a:t>Freigabe der Piste für Flugbetrieb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AT" sz="2400" b="1" dirty="0">
                <a:solidFill>
                  <a:srgbClr val="FF0000"/>
                </a:solidFill>
              </a:rPr>
              <a:t>07</a:t>
            </a:r>
            <a:r>
              <a:rPr lang="de-AT" sz="2400" b="1" baseline="30000" dirty="0">
                <a:solidFill>
                  <a:srgbClr val="FF0000"/>
                </a:solidFill>
              </a:rPr>
              <a:t>15</a:t>
            </a:r>
            <a:r>
              <a:rPr lang="de-AT" sz="2400" b="1" dirty="0">
                <a:solidFill>
                  <a:srgbClr val="FF0000"/>
                </a:solidFill>
              </a:rPr>
              <a:t> Uhr </a:t>
            </a:r>
            <a:r>
              <a:rPr lang="de-AT" sz="2400" b="1" dirty="0" smtClean="0">
                <a:solidFill>
                  <a:srgbClr val="FF0000"/>
                </a:solidFill>
              </a:rPr>
              <a:t> Nachbesprechung, Optimierung und</a:t>
            </a:r>
            <a:br>
              <a:rPr lang="de-AT" sz="2400" b="1" dirty="0" smtClean="0">
                <a:solidFill>
                  <a:srgbClr val="FF0000"/>
                </a:solidFill>
              </a:rPr>
            </a:br>
            <a:r>
              <a:rPr lang="de-AT" sz="2400" b="1" dirty="0" smtClean="0">
                <a:solidFill>
                  <a:srgbClr val="FF0000"/>
                </a:solidFill>
              </a:rPr>
              <a:t>                Programmablauf der „heutigen“ Schicht</a:t>
            </a:r>
            <a:endParaRPr lang="de-AT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AT" sz="24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Ablauf einer Nachtschicht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559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4" descr="O:\2011\2011053\B_BEARBEITUNG\04_Schriftsatz\h_Praesentationen\Bauablauf_fuer_Harrer_201303\PNG_REV-A_20130328\2011.053_AP.8852A_Seite_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911"/>
            <a:ext cx="8820000" cy="6233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87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 descr="O:\2011\2011053\B_BEARBEITUNG\04_Schriftsatz\h_Praesentationen\Bauablauf_fuer_Harrer_201303\PNG_REV-A_20130328\2011.053_AP.8852A_Seite_0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2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3" descr="O:\2011\2011053\B_BEARBEITUNG\04_Schriftsatz\h_Praesentationen\Bauablauf_fuer_Harrer_201303\PNG_REV-A_20130328\2011.053_AP.8852A_Seite_0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15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3" descr="O:\2011\2011053\B_BEARBEITUNG\04_Schriftsatz\h_Praesentationen\Bauablauf_fuer_Harrer_201303\PNG_REV-A_20130328\2011.053_AP.8852A_Seite_0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3" descr="O:\2011\2011053\B_BEARBEITUNG\04_Schriftsatz\h_Praesentationen\Bauablauf_fuer_Harrer_201303\PNG_REV-A_20130328\2011.053_AP.8852A_Seite_05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3" descr="O:\2011\2011053\B_BEARBEITUNG\04_Schriftsatz\h_Praesentationen\Bauablauf_fuer_Harrer_201303\PNG_REV-A_20130328\2011.053_AP.8852A_Seite_0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3" descr="O:\2011\2011053\B_BEARBEITUNG\04_Schriftsatz\h_Praesentationen\Bauablauf_fuer_Harrer_201303\PNG_REV-A_20130328\2011.053_AP.8852A_Seite_0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08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</a:t>
            </a:r>
            <a:r>
              <a:rPr lang="de-AT" dirty="0" smtClean="0"/>
              <a:t>Schultern </a:t>
            </a:r>
            <a:r>
              <a:rPr lang="de-AT" dirty="0"/>
              <a:t>(Tragfähigkeit)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922658"/>
            <a:ext cx="7920000" cy="524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88241" y="4993841"/>
            <a:ext cx="2627790" cy="1046440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100" dirty="0" smtClean="0">
              <a:latin typeface="+mn-lt"/>
            </a:endParaRPr>
          </a:p>
          <a:p>
            <a:pPr algn="ctr"/>
            <a:r>
              <a:rPr lang="de-AT" sz="2000" b="1" dirty="0">
                <a:latin typeface="+mn-lt"/>
              </a:rPr>
              <a:t>45.000 </a:t>
            </a:r>
            <a:r>
              <a:rPr lang="de-AT" sz="2000" b="1" dirty="0" smtClean="0">
                <a:latin typeface="+mn-lt"/>
              </a:rPr>
              <a:t>m³ </a:t>
            </a:r>
            <a:r>
              <a:rPr lang="de-AT" sz="2000" b="1" dirty="0">
                <a:latin typeface="+mn-lt"/>
              </a:rPr>
              <a:t>Aushubmaterial</a:t>
            </a:r>
          </a:p>
          <a:p>
            <a:pPr algn="ctr"/>
            <a:endParaRPr lang="de-AT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63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0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5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8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</a:t>
            </a:r>
            <a:r>
              <a:rPr lang="de-AT" dirty="0" smtClean="0"/>
              <a:t>Schwelle</a:t>
            </a:r>
            <a:endParaRPr lang="de-AT" dirty="0"/>
          </a:p>
        </p:txBody>
      </p:sp>
      <p:pic>
        <p:nvPicPr>
          <p:cNvPr id="4" name="Picture 2" descr="C:\Users\martin.buchta.NIEVELT\Documents\B1940\01_Fotoablage\Auswahl\K1024_DSC_1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880362"/>
            <a:ext cx="7920000" cy="53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69304" y="4993841"/>
            <a:ext cx="2950440" cy="1046440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100" dirty="0" smtClean="0">
              <a:latin typeface="+mn-lt"/>
            </a:endParaRPr>
          </a:p>
          <a:p>
            <a:pPr algn="ctr"/>
            <a:r>
              <a:rPr lang="de-AT" sz="2000" b="1" dirty="0" smtClean="0">
                <a:latin typeface="+mn-lt"/>
              </a:rPr>
              <a:t>850 ST Feuer</a:t>
            </a:r>
            <a:endParaRPr lang="de-AT" sz="2000" b="1" dirty="0">
              <a:latin typeface="+mn-lt"/>
            </a:endParaRPr>
          </a:p>
          <a:p>
            <a:pPr algn="ctr"/>
            <a:r>
              <a:rPr lang="de-AT" sz="2000" b="1" dirty="0" smtClean="0">
                <a:latin typeface="+mn-lt"/>
              </a:rPr>
              <a:t>12.000 m Markierung</a:t>
            </a:r>
            <a:endParaRPr lang="de-AT" sz="2000" b="1" dirty="0">
              <a:latin typeface="+mn-lt"/>
            </a:endParaRPr>
          </a:p>
          <a:p>
            <a:pPr algn="ctr"/>
            <a:endParaRPr lang="de-AT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8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1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5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8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Binder- und Deckschicht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940911"/>
            <a:ext cx="7920000" cy="520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69303" y="4993841"/>
            <a:ext cx="3456467" cy="1046440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AT" sz="1100" dirty="0" smtClean="0">
              <a:latin typeface="+mn-lt"/>
            </a:endParaRPr>
          </a:p>
          <a:p>
            <a:pPr algn="ctr"/>
            <a:r>
              <a:rPr lang="de-AT" sz="2000" b="1" dirty="0">
                <a:latin typeface="+mn-lt"/>
              </a:rPr>
              <a:t>80.000 </a:t>
            </a:r>
            <a:r>
              <a:rPr lang="de-AT" sz="2000" b="1" dirty="0" smtClean="0">
                <a:latin typeface="+mn-lt"/>
              </a:rPr>
              <a:t>t Asphaltabtrag</a:t>
            </a:r>
          </a:p>
          <a:p>
            <a:pPr algn="ctr"/>
            <a:r>
              <a:rPr lang="de-AT" sz="2000" b="1" dirty="0" smtClean="0">
                <a:latin typeface="+mn-lt"/>
              </a:rPr>
              <a:t>82.000 t Asphaltmischgut</a:t>
            </a:r>
            <a:endParaRPr lang="de-AT" sz="2000" b="1" dirty="0">
              <a:latin typeface="+mn-lt"/>
            </a:endParaRPr>
          </a:p>
          <a:p>
            <a:pPr algn="ctr"/>
            <a:endParaRPr lang="de-AT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6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2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3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">
        <p:cut/>
      </p:transition>
    </mc:Choice>
    <mc:Fallback xmlns="">
      <p:transition advClick="0" advTm="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O:\2011\2011053\B_BEARBEITUNG\04_Schriftsatz\h_Praesentationen\Bauablauf_fuer_Harrer_201303\PNG_REV-A_20130328\2011.053_AP.8852A_Seite_3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" y="0"/>
            <a:ext cx="8820000" cy="6233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de-AT" dirty="0"/>
          </a:p>
        </p:txBody>
      </p:sp>
      <p:pic>
        <p:nvPicPr>
          <p:cNvPr id="5" name="Picture 2" descr="C:\Users\martin.buchta.NIEVELT\Documents\B1940\01_Fotoablage\2013-05-18\K1600_DSC_09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5469" cy="63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830490" y="661258"/>
            <a:ext cx="5297155" cy="143116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1800"/>
              </a:spcBef>
            </a:pPr>
            <a:r>
              <a:rPr lang="de-AT" sz="3600" b="1" dirty="0" smtClean="0">
                <a:solidFill>
                  <a:schemeClr val="bg1"/>
                </a:solidFill>
                <a:latin typeface="+mn-lt"/>
              </a:rPr>
              <a:t>… vielen Dank</a:t>
            </a:r>
          </a:p>
          <a:p>
            <a:pPr algn="ctr">
              <a:spcBef>
                <a:spcPts val="1800"/>
              </a:spcBef>
            </a:pPr>
            <a:r>
              <a:rPr lang="de-AT" sz="3600" b="1" dirty="0" smtClean="0">
                <a:solidFill>
                  <a:schemeClr val="bg1"/>
                </a:solidFill>
                <a:latin typeface="+mn-lt"/>
              </a:rPr>
              <a:t>für die Aufmerksamkeit</a:t>
            </a:r>
            <a:endParaRPr lang="de-AT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27734" y="5313848"/>
            <a:ext cx="510267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1800"/>
              </a:spcBef>
            </a:pPr>
            <a:r>
              <a:rPr lang="de-AT" sz="2800" b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Pistensanierung 16/34 - 2013</a:t>
            </a:r>
            <a:endParaRPr lang="de-AT" sz="28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56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Binder- und Deckschicht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940911"/>
            <a:ext cx="7920000" cy="520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807878" y="2187576"/>
            <a:ext cx="7490301" cy="38588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  </a:t>
            </a:r>
            <a:r>
              <a:rPr lang="de-AT" sz="2400" b="1" dirty="0" smtClean="0">
                <a:solidFill>
                  <a:srgbClr val="FF0000"/>
                </a:solidFill>
              </a:rPr>
              <a:t>4 cm     </a:t>
            </a:r>
            <a:r>
              <a:rPr lang="de-AT" sz="2400" b="1" dirty="0">
                <a:solidFill>
                  <a:srgbClr val="FF0000"/>
                </a:solidFill>
              </a:rPr>
              <a:t>AC 16 </a:t>
            </a:r>
            <a:r>
              <a:rPr lang="de-AT" sz="2400" b="1" dirty="0" smtClean="0">
                <a:solidFill>
                  <a:srgbClr val="FF0000"/>
                </a:solidFill>
              </a:rPr>
              <a:t>deck </a:t>
            </a:r>
            <a:r>
              <a:rPr lang="de-AT" sz="2400" b="1" dirty="0">
                <a:solidFill>
                  <a:srgbClr val="FF0000"/>
                </a:solidFill>
              </a:rPr>
              <a:t>PmB 45/80-65, A2, GS</a:t>
            </a:r>
          </a:p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>
                <a:solidFill>
                  <a:srgbClr val="FF0000"/>
                </a:solidFill>
              </a:rPr>
              <a:t>  </a:t>
            </a:r>
            <a:r>
              <a:rPr lang="de-AT" sz="2400" b="1" dirty="0" smtClean="0">
                <a:solidFill>
                  <a:srgbClr val="FF0000"/>
                </a:solidFill>
              </a:rPr>
              <a:t>8 cm     </a:t>
            </a:r>
            <a:r>
              <a:rPr lang="de-AT" sz="2400" b="1" dirty="0">
                <a:solidFill>
                  <a:srgbClr val="FF0000"/>
                </a:solidFill>
              </a:rPr>
              <a:t>AC 22 </a:t>
            </a:r>
            <a:r>
              <a:rPr lang="de-AT" sz="2400" b="1" dirty="0" smtClean="0">
                <a:solidFill>
                  <a:srgbClr val="FF0000"/>
                </a:solidFill>
              </a:rPr>
              <a:t>binder </a:t>
            </a:r>
            <a:r>
              <a:rPr lang="de-AT" sz="2400" b="1" dirty="0">
                <a:solidFill>
                  <a:srgbClr val="FF0000"/>
                </a:solidFill>
              </a:rPr>
              <a:t>PmB 45/80-65, </a:t>
            </a:r>
            <a:r>
              <a:rPr lang="de-AT" sz="2400" b="1" dirty="0" smtClean="0">
                <a:solidFill>
                  <a:srgbClr val="FF0000"/>
                </a:solidFill>
              </a:rPr>
              <a:t>H1, </a:t>
            </a:r>
            <a:r>
              <a:rPr lang="de-AT" sz="2400" b="1" dirty="0">
                <a:solidFill>
                  <a:srgbClr val="FF0000"/>
                </a:solidFill>
              </a:rPr>
              <a:t>G4, </a:t>
            </a:r>
            <a:r>
              <a:rPr lang="de-AT" sz="2400" b="1" dirty="0" smtClean="0">
                <a:solidFill>
                  <a:srgbClr val="FF0000"/>
                </a:solidFill>
              </a:rPr>
              <a:t>NV</a:t>
            </a:r>
            <a:endParaRPr lang="de-AT" sz="2400" b="1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>
                <a:solidFill>
                  <a:schemeClr val="tx1"/>
                </a:solidFill>
              </a:rPr>
              <a:t>  </a:t>
            </a:r>
            <a:r>
              <a:rPr lang="de-AT" sz="2400" b="1" dirty="0" smtClean="0">
                <a:solidFill>
                  <a:schemeClr val="tx1"/>
                </a:solidFill>
              </a:rPr>
              <a:t>8 cm     </a:t>
            </a:r>
            <a:r>
              <a:rPr lang="de-AT" sz="2400" b="1" dirty="0">
                <a:solidFill>
                  <a:schemeClr val="tx1"/>
                </a:solidFill>
              </a:rPr>
              <a:t>AC 22 trag </a:t>
            </a:r>
            <a:r>
              <a:rPr lang="de-AT" sz="2400" b="1" dirty="0" smtClean="0">
                <a:solidFill>
                  <a:schemeClr val="tx1"/>
                </a:solidFill>
              </a:rPr>
              <a:t>… (</a:t>
            </a:r>
            <a:r>
              <a:rPr lang="de-AT" sz="2400" b="1" dirty="0">
                <a:solidFill>
                  <a:schemeClr val="tx1"/>
                </a:solidFill>
              </a:rPr>
              <a:t>vorher 10cm</a:t>
            </a:r>
            <a:r>
              <a:rPr lang="de-AT" sz="2400" b="1" dirty="0" smtClean="0">
                <a:solidFill>
                  <a:schemeClr val="tx1"/>
                </a:solidFill>
              </a:rPr>
              <a:t>), Bestand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10 cm     </a:t>
            </a:r>
            <a:r>
              <a:rPr lang="de-AT" sz="2400" b="1" dirty="0">
                <a:solidFill>
                  <a:schemeClr val="tx1"/>
                </a:solidFill>
              </a:rPr>
              <a:t>AC 32 </a:t>
            </a:r>
            <a:r>
              <a:rPr lang="de-AT" sz="2400" b="1" dirty="0" smtClean="0">
                <a:solidFill>
                  <a:schemeClr val="tx1"/>
                </a:solidFill>
              </a:rPr>
              <a:t>trag …, Bestand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30 cm     </a:t>
            </a:r>
            <a:r>
              <a:rPr lang="de-AT" sz="2400" b="1" dirty="0">
                <a:solidFill>
                  <a:schemeClr val="tx1"/>
                </a:solidFill>
              </a:rPr>
              <a:t>zementstabilisierte </a:t>
            </a:r>
            <a:r>
              <a:rPr lang="de-AT" sz="2400" b="1" dirty="0" smtClean="0">
                <a:solidFill>
                  <a:schemeClr val="tx1"/>
                </a:solidFill>
              </a:rPr>
              <a:t>Tragschicht, Bestand</a:t>
            </a:r>
            <a:endParaRPr lang="de-AT" sz="2400" b="1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  <a:tabLst>
                <a:tab pos="5918200" algn="l"/>
              </a:tabLst>
            </a:pPr>
            <a:r>
              <a:rPr lang="de-AT" sz="2400" b="1" dirty="0" smtClean="0">
                <a:solidFill>
                  <a:schemeClr val="tx1"/>
                </a:solidFill>
              </a:rPr>
              <a:t>50 cm     Frostschutzschicht, Bestand</a:t>
            </a:r>
            <a:endParaRPr lang="de-AT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Piste Binder- und Deckschicht</a:t>
            </a:r>
          </a:p>
        </p:txBody>
      </p:sp>
      <p:pic>
        <p:nvPicPr>
          <p:cNvPr id="5" name="Picture 2" descr="C:\Users\martin.buchta.NIEVELT\Documents\B1940\01_Fotoablage\Auswahl\K1024_DSC_09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891792"/>
            <a:ext cx="7920000" cy="53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2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VS 11.321 Überarbeitung Buchta 021211">
  <a:themeElements>
    <a:clrScheme name="RVS 11.321 Überarbeitung Buchta 0212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VS 11.321 Überarbeitung Buchta 0212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VS 11.321 Überarbeitung Buchta 0212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VS 11.321 Überarbeitung Buchta 02121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VS 11.321 Überarbeitung Buchta 02121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VS 11.321 Überarbeitung Buchta 02121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VS 11.321 Überarbeitung Buchta 0212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VS 11.321 Überarbeitung Buchta 0212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VS 11.321 Überarbeitung Buchta 02121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Einstellungen\Aigner\Anwendungsdaten\Microsoft\Vorlagen\RVS 11.321 Überarbeitung Buchta 021211.pot</Template>
  <TotalTime>2</TotalTime>
  <Words>731</Words>
  <Application>Microsoft Office PowerPoint</Application>
  <PresentationFormat>Prikaz na zaslonu (4:3)</PresentationFormat>
  <Paragraphs>183</Paragraphs>
  <Slides>73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73</vt:i4>
      </vt:variant>
    </vt:vector>
  </HeadingPairs>
  <TitlesOfParts>
    <vt:vector size="74" baseType="lpstr">
      <vt:lpstr>RVS 11.321 Überarbeitung Buchta 021211</vt:lpstr>
      <vt:lpstr>PowerPointova prezentacija</vt:lpstr>
      <vt:lpstr>Flughafen Wien – Pistensystem 16/34</vt:lpstr>
      <vt:lpstr>Projekterfordernis</vt:lpstr>
      <vt:lpstr>Piste Schlitze</vt:lpstr>
      <vt:lpstr>Piste Schultern (Tragfähigkeit)</vt:lpstr>
      <vt:lpstr>Piste Schwelle</vt:lpstr>
      <vt:lpstr>Piste Binder- und Deckschicht</vt:lpstr>
      <vt:lpstr>Piste Binder- und Deckschicht</vt:lpstr>
      <vt:lpstr>Piste Binder- und Deckschicht</vt:lpstr>
      <vt:lpstr>Rollwege (Binder- und) Deckschicht</vt:lpstr>
      <vt:lpstr>Zeitliche Voraussetzungen</vt:lpstr>
      <vt:lpstr>Detaillierte Ablaufplanung</vt:lpstr>
      <vt:lpstr>Detaillierte Bauplanung</vt:lpstr>
      <vt:lpstr>Detaillierte Ablaufplanung</vt:lpstr>
      <vt:lpstr>Detaillierte Bauplanung</vt:lpstr>
      <vt:lpstr>Rahmenbedingungen</vt:lpstr>
      <vt:lpstr>Ablauf einer Nachtschicht</vt:lpstr>
      <vt:lpstr>1500 Uhr Meeting</vt:lpstr>
      <vt:lpstr>1600 Uhr vorläufige Entscheidung Sperre</vt:lpstr>
      <vt:lpstr>Ablauf einer Nachtschicht</vt:lpstr>
      <vt:lpstr>1900 Uhr Aufstellen aller Geräte nach Einsatz</vt:lpstr>
      <vt:lpstr>Ablauf einer Nachtschicht</vt:lpstr>
      <vt:lpstr>2030 Uhr endgültige Entscheidung Sperre</vt:lpstr>
      <vt:lpstr>Ablauf einer Nachtschicht</vt:lpstr>
      <vt:lpstr>Einfahrt der Baugeräte</vt:lpstr>
      <vt:lpstr>Arbeiten an den Schultern</vt:lpstr>
      <vt:lpstr>Arbeiten an den Schultern</vt:lpstr>
      <vt:lpstr>Arbeiten an den Schultern</vt:lpstr>
      <vt:lpstr>Arbeiten an den Schultern</vt:lpstr>
      <vt:lpstr>Arbeiten an den Schlitzen</vt:lpstr>
      <vt:lpstr>Arbeiten an den Schlitzen</vt:lpstr>
      <vt:lpstr>Arbeiten an der Piste</vt:lpstr>
      <vt:lpstr>Arbeiten an der Piste</vt:lpstr>
      <vt:lpstr>Arbeiten an der Piste</vt:lpstr>
      <vt:lpstr>Arbeiten an der Piste</vt:lpstr>
      <vt:lpstr>Arbeiten an der Piste</vt:lpstr>
      <vt:lpstr>Ablauf einer Nachtschicht</vt:lpstr>
      <vt:lpstr>Griffigkeitsmessung</vt:lpstr>
      <vt:lpstr>Endreinigung vor Pistenfreigabe</vt:lpstr>
      <vt:lpstr>Anflug Schwelle 34</vt:lpstr>
      <vt:lpstr>Ablauf einer Nachtschicht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Nievelt Labor Ges.m.b.H.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Aigner</dc:creator>
  <cp:lastModifiedBy>Korisnik</cp:lastModifiedBy>
  <cp:revision>127</cp:revision>
  <cp:lastPrinted>2013-11-19T06:41:02Z</cp:lastPrinted>
  <dcterms:created xsi:type="dcterms:W3CDTF">2002-12-11T16:58:24Z</dcterms:created>
  <dcterms:modified xsi:type="dcterms:W3CDTF">2015-03-11T08:39:02Z</dcterms:modified>
</cp:coreProperties>
</file>