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1"/>
  </p:notesMasterIdLst>
  <p:handoutMasterIdLst>
    <p:handoutMasterId r:id="rId32"/>
  </p:handoutMasterIdLst>
  <p:sldIdLst>
    <p:sldId id="1089" r:id="rId2"/>
    <p:sldId id="1055" r:id="rId3"/>
    <p:sldId id="1062" r:id="rId4"/>
    <p:sldId id="1063" r:id="rId5"/>
    <p:sldId id="1058" r:id="rId6"/>
    <p:sldId id="1064" r:id="rId7"/>
    <p:sldId id="1065" r:id="rId8"/>
    <p:sldId id="1066" r:id="rId9"/>
    <p:sldId id="1069" r:id="rId10"/>
    <p:sldId id="1067" r:id="rId11"/>
    <p:sldId id="1068" r:id="rId12"/>
    <p:sldId id="1071" r:id="rId13"/>
    <p:sldId id="1072" r:id="rId14"/>
    <p:sldId id="1073" r:id="rId15"/>
    <p:sldId id="1075" r:id="rId16"/>
    <p:sldId id="1074" r:id="rId17"/>
    <p:sldId id="1076" r:id="rId18"/>
    <p:sldId id="1077" r:id="rId19"/>
    <p:sldId id="1078" r:id="rId20"/>
    <p:sldId id="1082" r:id="rId21"/>
    <p:sldId id="1083" r:id="rId22"/>
    <p:sldId id="1079" r:id="rId23"/>
    <p:sldId id="1081" r:id="rId24"/>
    <p:sldId id="1080" r:id="rId25"/>
    <p:sldId id="1085" r:id="rId26"/>
    <p:sldId id="1084" r:id="rId27"/>
    <p:sldId id="1086" r:id="rId28"/>
    <p:sldId id="1087" r:id="rId29"/>
    <p:sldId id="1088" r:id="rId30"/>
  </p:sldIdLst>
  <p:sldSz cx="10826750" cy="8120063" type="B4ISO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2B2B2"/>
    <a:srgbClr val="00B600"/>
    <a:srgbClr val="009900"/>
    <a:srgbClr val="33CC33"/>
    <a:srgbClr val="2CB02C"/>
    <a:srgbClr val="16395C"/>
    <a:srgbClr val="AFA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113" autoAdjust="0"/>
    <p:restoredTop sz="94671" autoAdjust="0"/>
  </p:normalViewPr>
  <p:slideViewPr>
    <p:cSldViewPr>
      <p:cViewPr>
        <p:scale>
          <a:sx n="60" d="100"/>
          <a:sy n="60" d="100"/>
        </p:scale>
        <p:origin x="-1674" y="-1296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4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62" y="-84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AppData\Local\Microsoft\Windows\Temporary%20Internet%20Files\Content.Outlook\TSK50GJE\granulometrija%201%20za%20seminar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orisnik\AppData\Local\Microsoft\Windows\Temporary%20Internet%20Files\Content.Outlook\TSK50GJE\granulometrija%202%20za%20semina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r>
              <a:rPr lang="hr-HR"/>
              <a:t>Granulometrijski dijagram</a:t>
            </a:r>
          </a:p>
        </c:rich>
      </c:tx>
      <c:layout>
        <c:manualLayout>
          <c:xMode val="edge"/>
          <c:yMode val="edge"/>
          <c:x val="0.36274553216137678"/>
          <c:y val="1.103755138820924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8627512378640371E-2"/>
          <c:y val="8.1383931197187231E-2"/>
          <c:w val="0.87255006384763656"/>
          <c:h val="0.7704210868970035"/>
        </c:manualLayout>
      </c:layout>
      <c:scatterChart>
        <c:scatterStyle val="lineMarker"/>
        <c:ser>
          <c:idx val="2"/>
          <c:order val="0"/>
          <c:tx>
            <c:strRef>
              <c:f>'C:\Nosim2000\Nosim2000\Nosim2000 PODBERAM\[Labos.xls]Predozatori'!$FF$5</c:f>
              <c:strCache>
                <c:ptCount val="1"/>
                <c:pt idx="0">
                  <c:v>Granične krivulje za  AC11 surf (Razrada tehničkih uvjeta 2012)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PODBERAM\[Labos.xls]Predozatori'!$FA$4:$FA$15</c:f>
              <c:numCache>
                <c:formatCode>General</c:formatCode>
                <c:ptCount val="12"/>
                <c:pt idx="0">
                  <c:v>10</c:v>
                </c:pt>
                <c:pt idx="1">
                  <c:v>27</c:v>
                </c:pt>
                <c:pt idx="2">
                  <c:v>41</c:v>
                </c:pt>
                <c:pt idx="3">
                  <c:v>50</c:v>
                </c:pt>
                <c:pt idx="4">
                  <c:v>72</c:v>
                </c:pt>
                <c:pt idx="5">
                  <c:v>92</c:v>
                </c:pt>
                <c:pt idx="6">
                  <c:v>100</c:v>
                </c:pt>
              </c:numCache>
            </c:numRef>
          </c:yVal>
        </c:ser>
        <c:ser>
          <c:idx val="3"/>
          <c:order val="1"/>
          <c:tx>
            <c:strRef>
              <c:f>'C:\Nosim2000\Nosim2000\Nosim2000 PODBERAM\[Labos.xls]Predozatori'!$FF$5</c:f>
              <c:strCache>
                <c:ptCount val="1"/>
                <c:pt idx="0">
                  <c:v>Granične krivulje za  AC11 surf (Razrada tehničkih uvjeta 2012)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PODBERAM\[Labos.xls]Predozatori'!$EZ$4:$EZ$15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16</c:v>
                </c:pt>
                <c:pt idx="3">
                  <c:v>25</c:v>
                </c:pt>
                <c:pt idx="4">
                  <c:v>42</c:v>
                </c:pt>
                <c:pt idx="5">
                  <c:v>70</c:v>
                </c:pt>
                <c:pt idx="6">
                  <c:v>90</c:v>
                </c:pt>
                <c:pt idx="7">
                  <c:v>100</c:v>
                </c:pt>
              </c:numCache>
            </c:numRef>
          </c:yVal>
        </c:ser>
        <c:ser>
          <c:idx val="5"/>
          <c:order val="2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PODBERAM\[Labos.xls]Predozatori'!$FK$4:$FK$5</c:f>
              <c:numCache>
                <c:formatCode>General</c:formatCode>
                <c:ptCount val="2"/>
                <c:pt idx="0">
                  <c:v>2.4114902907066593</c:v>
                </c:pt>
                <c:pt idx="1">
                  <c:v>2.4114902907066593</c:v>
                </c:pt>
              </c:numCache>
            </c:numRef>
          </c:xVal>
          <c:yVal>
            <c:numRef>
              <c:f>'C:\Nosim2000\Nosim2000\Nosim2000 PODBERAM\[Labos.xls]Predozatori'!$FL$4:$FL$5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6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'C:\Nosim2000\Nosim\My Documents\REMIX\TEKUCA KONTROLA\[MA851a.xls]Predozatori'!$FK$8:$FK$9</c:f>
              <c:numCache>
                <c:formatCode>General</c:formatCode>
                <c:ptCount val="2"/>
                <c:pt idx="0">
                  <c:v>6.1471811553947795</c:v>
                </c:pt>
                <c:pt idx="1">
                  <c:v>6.1471811553947795</c:v>
                </c:pt>
              </c:numCache>
            </c:numRef>
          </c:xVal>
          <c:yVal>
            <c:numRef>
              <c:f>'C:\Nosim2000\Nosim\My Documents\REMIX\TEKUCA KONTROLA\[MA851a.xls]Predozatori'!$FL$8:$FL$9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9"/>
          <c:order val="4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PODBERAM\[Labos.xls]Predozatori'!$FK$12:$FK$13</c:f>
              <c:numCache>
                <c:formatCode>General</c:formatCode>
                <c:ptCount val="2"/>
                <c:pt idx="0">
                  <c:v>11.471045645873359</c:v>
                </c:pt>
                <c:pt idx="1">
                  <c:v>11.471045645873359</c:v>
                </c:pt>
              </c:numCache>
            </c:numRef>
          </c:xVal>
          <c:yVal>
            <c:numRef>
              <c:f>'C:\Nosim2000\Nosim2000\Nosim2000 PODBERAM\[Labos.xls]Predozatori'!$FL$12:$FL$13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0"/>
          <c:order val="5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PODBERAM\[Labos.xls]Predozatori'!$FK$8:$FK$9</c:f>
              <c:numCache>
                <c:formatCode>General</c:formatCode>
                <c:ptCount val="2"/>
                <c:pt idx="0">
                  <c:v>6.1471811553947795</c:v>
                </c:pt>
                <c:pt idx="1">
                  <c:v>6.1471811553947795</c:v>
                </c:pt>
              </c:numCache>
            </c:numRef>
          </c:xVal>
          <c:yVal>
            <c:numRef>
              <c:f>'C:\Nosim2000\Nosim2000\Nosim2000 PODBERAM\[Labos.xls]Predozatori'!$FL$8:$FL$9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1"/>
          <c:order val="6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PODBERAM\[Labos.xls]Predozatori'!$FK$10:$FK$11</c:f>
              <c:numCache>
                <c:formatCode>General</c:formatCode>
                <c:ptCount val="2"/>
                <c:pt idx="0">
                  <c:v>8.3972969238312665</c:v>
                </c:pt>
                <c:pt idx="1">
                  <c:v>8.3972969238312665</c:v>
                </c:pt>
              </c:numCache>
            </c:numRef>
          </c:xVal>
          <c:yVal>
            <c:numRef>
              <c:f>'C:\Nosim2000\Nosim2000\Nosim2000 PODBERAM\[Labos.xls]Predozatori'!$FL$10:$FL$11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2"/>
          <c:order val="7"/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'A:\[Jarce Polje-1995.xls]Brzine'!#REF!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'A:\[Jarce Polje-1995.xls]Brzine'!#REF!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13"/>
          <c:order val="8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PODBERAM\[Labos.xls]Predozatori'!$FK$22:$FK$23</c:f>
              <c:numCache>
                <c:formatCode>General</c:formatCode>
                <c:ptCount val="2"/>
                <c:pt idx="0">
                  <c:v>24.955032797163835</c:v>
                </c:pt>
                <c:pt idx="1">
                  <c:v>24.955032797163835</c:v>
                </c:pt>
              </c:numCache>
            </c:numRef>
          </c:xVal>
          <c:yVal>
            <c:numRef>
              <c:f>'C:\Nosim2000\Nosim2000\Nosim2000 PODBERAM\[Labos.xls]Predozatori'!$FL$22:$FL$23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4"/>
          <c:order val="9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PODBERAM\[Labos.xls]Predozatori'!$FK$20:$FK$21</c:f>
              <c:numCache>
                <c:formatCode>General</c:formatCode>
                <c:ptCount val="2"/>
                <c:pt idx="0">
                  <c:v>21.254567052594275</c:v>
                </c:pt>
                <c:pt idx="1">
                  <c:v>21.254567052594275</c:v>
                </c:pt>
              </c:numCache>
            </c:numRef>
          </c:xVal>
          <c:yVal>
            <c:numRef>
              <c:f>'C:\Nosim2000\Nosim2000\Nosim2000 PODBERAM\[Labos.xls]Predozatori'!$FL$20:$FL$21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5"/>
          <c:order val="10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PODBERAM\[Labos.xls]Predozatori'!$FK$18:$FK$19</c:f>
              <c:numCache>
                <c:formatCode>General</c:formatCode>
                <c:ptCount val="2"/>
                <c:pt idx="0">
                  <c:v>18.231572215211127</c:v>
                </c:pt>
                <c:pt idx="1">
                  <c:v>18.231572215211127</c:v>
                </c:pt>
              </c:numCache>
            </c:numRef>
          </c:xVal>
          <c:yVal>
            <c:numRef>
              <c:f>'C:\Nosim2000\Nosim2000\Nosim2000 PODBERAM\[Labos.xls]Predozatori'!$FL$18:$FL$19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4"/>
          <c:order val="11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PODBERAM\[Labos.xls]Predozatori'!$FK$6:$FK$7</c:f>
              <c:numCache>
                <c:formatCode>General</c:formatCode>
                <c:ptCount val="2"/>
                <c:pt idx="0">
                  <c:v>4.5</c:v>
                </c:pt>
                <c:pt idx="1">
                  <c:v>4.5</c:v>
                </c:pt>
              </c:numCache>
            </c:numRef>
          </c:xVal>
          <c:yVal>
            <c:numRef>
              <c:f>'C:\Nosim2000\Nosim2000\Nosim2000 PODBERAM\[Labos.xls]Predozatori'!$FL$6:$FL$7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7"/>
          <c:order val="12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PODBERAM\[Labos.xls]Predozatori'!$FK$14:$FK$15</c:f>
              <c:numCache>
                <c:formatCode>General</c:formatCode>
                <c:ptCount val="2"/>
                <c:pt idx="0">
                  <c:v>13.346292047445157</c:v>
                </c:pt>
                <c:pt idx="1">
                  <c:v>13.346292047445157</c:v>
                </c:pt>
              </c:numCache>
            </c:numRef>
          </c:xVal>
          <c:yVal>
            <c:numRef>
              <c:f>'C:\Nosim2000\Nosim2000\Nosim2000 PODBERAM\[Labos.xls]Predozatori'!$FL$14:$FL$15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8"/>
          <c:order val="13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PODBERAM\[Labos.xls]Predozatori'!$FK$16:$FK$17</c:f>
              <c:numCache>
                <c:formatCode>General</c:formatCode>
                <c:ptCount val="2"/>
                <c:pt idx="0">
                  <c:v>15.669910139330234</c:v>
                </c:pt>
                <c:pt idx="1">
                  <c:v>15.669910139330234</c:v>
                </c:pt>
              </c:numCache>
            </c:numRef>
          </c:xVal>
          <c:yVal>
            <c:numRef>
              <c:f>'C:\Nosim2000\Nosim2000\Nosim2000 PODBERAM\[Labos.xls]Predozatori'!$FL$16:$FL$17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0"/>
          <c:order val="14"/>
          <c:tx>
            <c:v>gride</c:v>
          </c:tx>
          <c:spPr>
            <a:ln w="3175">
              <a:solidFill>
                <a:srgbClr val="99CC00"/>
              </a:solidFill>
              <a:prstDash val="solid"/>
            </a:ln>
          </c:spPr>
          <c:marker>
            <c:symbol val="none"/>
          </c:marker>
          <c:dPt>
            <c:idx val="1"/>
            <c:spPr>
              <a:ln w="12700">
                <a:solidFill>
                  <a:srgbClr val="99CC00"/>
                </a:solidFill>
                <a:prstDash val="solid"/>
              </a:ln>
            </c:spPr>
          </c:dPt>
          <c:dPt>
            <c:idx val="2"/>
            <c:spPr>
              <a:ln w="28575">
                <a:noFill/>
              </a:ln>
            </c:spPr>
          </c:dPt>
          <c:dPt>
            <c:idx val="4"/>
            <c:spPr>
              <a:ln w="28575">
                <a:noFill/>
              </a:ln>
            </c:spPr>
          </c:dPt>
          <c:dPt>
            <c:idx val="6"/>
            <c:spPr>
              <a:ln w="28575">
                <a:noFill/>
              </a:ln>
            </c:spPr>
          </c:dPt>
          <c:dPt>
            <c:idx val="8"/>
            <c:spPr>
              <a:ln w="28575">
                <a:noFill/>
              </a:ln>
            </c:spPr>
          </c:dPt>
          <c:dPt>
            <c:idx val="10"/>
            <c:spPr>
              <a:ln w="28575">
                <a:noFill/>
              </a:ln>
            </c:spPr>
          </c:dPt>
          <c:dPt>
            <c:idx val="12"/>
            <c:spPr>
              <a:ln w="28575">
                <a:noFill/>
              </a:ln>
            </c:spPr>
          </c:dPt>
          <c:dPt>
            <c:idx val="14"/>
            <c:spPr>
              <a:ln w="28575">
                <a:noFill/>
              </a:ln>
            </c:spPr>
          </c:dPt>
          <c:dPt>
            <c:idx val="16"/>
            <c:spPr>
              <a:ln w="28575">
                <a:noFill/>
              </a:ln>
            </c:spPr>
          </c:dPt>
          <c:dPt>
            <c:idx val="18"/>
            <c:spPr>
              <a:ln w="28575">
                <a:noFill/>
              </a:ln>
            </c:spPr>
          </c:dPt>
          <c:dPt>
            <c:idx val="20"/>
            <c:spPr>
              <a:ln w="28575">
                <a:noFill/>
              </a:ln>
            </c:spPr>
          </c:dPt>
          <c:dPt>
            <c:idx val="22"/>
            <c:spPr>
              <a:ln w="28575">
                <a:noFill/>
              </a:ln>
            </c:spPr>
          </c:dPt>
          <c:dLbls>
            <c:dLbl>
              <c:idx val="0"/>
              <c:layout>
                <c:manualLayout>
                  <c:x val="-3.0776750225588151E-2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0,063</a:t>
                    </a:r>
                  </a:p>
                </c:rich>
              </c:tx>
              <c:dLblPos val="r"/>
            </c:dLbl>
            <c:dLbl>
              <c:idx val="1"/>
              <c:layout>
                <c:manualLayout>
                  <c:x val="1.0889966306461942E-2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0,25</a:t>
                    </a:r>
                  </a:p>
                </c:rich>
              </c:tx>
              <c:dLblPos val="r"/>
            </c:dLbl>
            <c:dLbl>
              <c:idx val="2"/>
              <c:layout>
                <c:manualLayout>
                  <c:x val="4.3424010380237382E-2"/>
                  <c:y val="4.0029478126381281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</a:t>
                    </a:r>
                  </a:p>
                </c:rich>
              </c:tx>
              <c:dLblPos val="r"/>
            </c:dLbl>
            <c:dLbl>
              <c:idx val="3"/>
              <c:layout>
                <c:manualLayout>
                  <c:x val="9.1218185225824214E-2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2</a:t>
                    </a:r>
                  </a:p>
                </c:rich>
              </c:tx>
              <c:dLblPos val="r"/>
            </c:dLbl>
            <c:dLbl>
              <c:idx val="4"/>
              <c:layout>
                <c:manualLayout>
                  <c:x val="9.787592632991915E-2"/>
                  <c:y val="4.0029478126381281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4</a:t>
                    </a:r>
                  </a:p>
                </c:rich>
              </c:tx>
              <c:dLblPos val="r"/>
            </c:dLbl>
            <c:dLbl>
              <c:idx val="5"/>
              <c:layout>
                <c:manualLayout>
                  <c:x val="0.18611132604484854"/>
                  <c:y val="0.80824301621107286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8</a:t>
                    </a:r>
                  </a:p>
                </c:rich>
              </c:tx>
              <c:dLblPos val="r"/>
            </c:dLbl>
            <c:dLbl>
              <c:idx val="6"/>
              <c:layout>
                <c:manualLayout>
                  <c:x val="0.18599726147918563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11,2</a:t>
                    </a:r>
                  </a:p>
                </c:rich>
              </c:tx>
              <c:dLblPos val="r"/>
            </c:dLbl>
            <c:dLbl>
              <c:idx val="7"/>
              <c:layout>
                <c:manualLayout>
                  <c:x val="0.25585028625350448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16</a:t>
                    </a:r>
                  </a:p>
                </c:rich>
              </c:tx>
              <c:dLblPos val="r"/>
            </c:dLbl>
            <c:dLbl>
              <c:idx val="8"/>
              <c:layout>
                <c:manualLayout>
                  <c:x val="0.26148415238946665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22,4</a:t>
                    </a:r>
                  </a:p>
                </c:rich>
              </c:tx>
              <c:dLblPos val="r"/>
            </c:dLbl>
            <c:dLbl>
              <c:idx val="9"/>
              <c:layout>
                <c:manualLayout>
                  <c:x val="0.34849406044168846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31,5</a:t>
                    </a:r>
                  </a:p>
                </c:rich>
              </c:tx>
              <c:dLblPos val="r"/>
            </c:dLbl>
            <c:dLbl>
              <c:idx val="10"/>
              <c:layout>
                <c:manualLayout>
                  <c:x val="0.37306472846290173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45</a:t>
                    </a:r>
                  </a:p>
                </c:rich>
              </c:tx>
              <c:dLblPos val="r"/>
            </c:dLbl>
            <c:dLbl>
              <c:idx val="11"/>
              <c:layout>
                <c:manualLayout>
                  <c:x val="0.51031979468612509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63</a:t>
                    </a:r>
                  </a:p>
                </c:rich>
              </c:tx>
              <c:dLblPos val="r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 CE"/>
                    <a:ea typeface="Times New Roman CE"/>
                    <a:cs typeface="Times New Roman CE"/>
                  </a:defRPr>
                </a:pPr>
                <a:endParaRPr lang="sr-Latn-CS"/>
              </a:p>
            </c:txPr>
            <c:showCatName val="1"/>
          </c:dLbls>
          <c:xVal>
            <c:numRef>
              <c:f>'C:\Nosim2000\Nosim2000\Nosim2000 PODBERAM\[Labos.xls]Predozatori'!$FK$2:$FK$24</c:f>
              <c:numCache>
                <c:formatCode>General</c:formatCode>
                <c:ptCount val="23"/>
                <c:pt idx="0">
                  <c:v>1.2969276848967899</c:v>
                </c:pt>
                <c:pt idx="1">
                  <c:v>1.2969276848967899</c:v>
                </c:pt>
                <c:pt idx="2">
                  <c:v>2.4114902907066593</c:v>
                </c:pt>
                <c:pt idx="3">
                  <c:v>2.4114902907066593</c:v>
                </c:pt>
                <c:pt idx="4">
                  <c:v>4.5</c:v>
                </c:pt>
                <c:pt idx="5">
                  <c:v>4.5</c:v>
                </c:pt>
                <c:pt idx="6">
                  <c:v>6.1471811553947795</c:v>
                </c:pt>
                <c:pt idx="7">
                  <c:v>6.1471811553947795</c:v>
                </c:pt>
                <c:pt idx="8">
                  <c:v>8.3972969238312665</c:v>
                </c:pt>
                <c:pt idx="9">
                  <c:v>8.3972969238312665</c:v>
                </c:pt>
                <c:pt idx="10">
                  <c:v>11.471045645873359</c:v>
                </c:pt>
                <c:pt idx="11">
                  <c:v>11.471045645873359</c:v>
                </c:pt>
                <c:pt idx="12">
                  <c:v>13.346292047445157</c:v>
                </c:pt>
                <c:pt idx="13">
                  <c:v>13.346292047445157</c:v>
                </c:pt>
                <c:pt idx="14">
                  <c:v>15.669910139330234</c:v>
                </c:pt>
                <c:pt idx="15">
                  <c:v>15.669910139330234</c:v>
                </c:pt>
                <c:pt idx="16">
                  <c:v>18.231572215211127</c:v>
                </c:pt>
                <c:pt idx="17">
                  <c:v>18.231572215211127</c:v>
                </c:pt>
                <c:pt idx="18">
                  <c:v>21.254567052594275</c:v>
                </c:pt>
                <c:pt idx="19">
                  <c:v>21.254567052594275</c:v>
                </c:pt>
                <c:pt idx="20">
                  <c:v>24.955032797163835</c:v>
                </c:pt>
                <c:pt idx="21">
                  <c:v>24.955032797163835</c:v>
                </c:pt>
                <c:pt idx="22">
                  <c:v>29.034594233729376</c:v>
                </c:pt>
              </c:numCache>
            </c:numRef>
          </c:xVal>
          <c:yVal>
            <c:numRef>
              <c:f>'C:\Nosim2000\Nosim2000\Nosim2000 PODBERAM\[Labos.xls]Predozatori'!$FL$2:$FL$24</c:f>
              <c:numCache>
                <c:formatCode>General</c:formatCode>
                <c:ptCount val="23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  <c:pt idx="5">
                  <c:v>100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100</c:v>
                </c:pt>
                <c:pt idx="10">
                  <c:v>0</c:v>
                </c:pt>
                <c:pt idx="11">
                  <c:v>100</c:v>
                </c:pt>
                <c:pt idx="12">
                  <c:v>0</c:v>
                </c:pt>
                <c:pt idx="13">
                  <c:v>100</c:v>
                </c:pt>
                <c:pt idx="14">
                  <c:v>0</c:v>
                </c:pt>
                <c:pt idx="15">
                  <c:v>100</c:v>
                </c:pt>
                <c:pt idx="16">
                  <c:v>0</c:v>
                </c:pt>
                <c:pt idx="17">
                  <c:v>100</c:v>
                </c:pt>
                <c:pt idx="18">
                  <c:v>0</c:v>
                </c:pt>
                <c:pt idx="19">
                  <c:v>100</c:v>
                </c:pt>
                <c:pt idx="20">
                  <c:v>0</c:v>
                </c:pt>
                <c:pt idx="21">
                  <c:v>100</c:v>
                </c:pt>
                <c:pt idx="22">
                  <c:v>0</c:v>
                </c:pt>
              </c:numCache>
            </c:numRef>
          </c:yVal>
        </c:ser>
        <c:ser>
          <c:idx val="16"/>
          <c:order val="15"/>
          <c:tx>
            <c:strRef>
              <c:f>'C:\Nosim2000\Nosim2000\Nosim2000 PODBERAM\[Labos.xls]FORMULAR'!$S$5</c:f>
              <c:strCache>
                <c:ptCount val="1"/>
                <c:pt idx="0">
                  <c:v>Uzorak asfalta AC11 surf 50/70 oznake 1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PODBERAM\[Labos.xls]FORMULAR'!$E$27:$E$37</c:f>
              <c:numCache>
                <c:formatCode>General</c:formatCode>
                <c:ptCount val="11"/>
                <c:pt idx="0">
                  <c:v>8.1</c:v>
                </c:pt>
                <c:pt idx="1">
                  <c:v>12.4</c:v>
                </c:pt>
                <c:pt idx="2">
                  <c:v>26.5</c:v>
                </c:pt>
                <c:pt idx="3">
                  <c:v>42.2</c:v>
                </c:pt>
                <c:pt idx="4">
                  <c:v>63.4</c:v>
                </c:pt>
                <c:pt idx="5">
                  <c:v>84.9</c:v>
                </c:pt>
                <c:pt idx="6">
                  <c:v>99.3</c:v>
                </c:pt>
                <c:pt idx="7">
                  <c:v>100</c:v>
                </c:pt>
              </c:numCache>
            </c:numRef>
          </c:yVal>
        </c:ser>
        <c:ser>
          <c:idx val="1"/>
          <c:order val="16"/>
          <c:tx>
            <c:v>Dozvoljena odstupanja od RS</c:v>
          </c:tx>
          <c:spPr>
            <a:ln w="28575">
              <a:noFill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PODBERAM\[Labos.xls]OBRADA'!$J$207:$S$207</c:f>
              <c:numCache>
                <c:formatCode>General</c:formatCode>
                <c:ptCount val="10"/>
                <c:pt idx="0">
                  <c:v>5.4</c:v>
                </c:pt>
                <c:pt idx="1">
                  <c:v>6.9</c:v>
                </c:pt>
                <c:pt idx="2">
                  <c:v>13.2</c:v>
                </c:pt>
                <c:pt idx="3">
                  <c:v>27</c:v>
                </c:pt>
                <c:pt idx="4">
                  <c:v>46</c:v>
                </c:pt>
                <c:pt idx="5">
                  <c:v>63.2</c:v>
                </c:pt>
                <c:pt idx="6">
                  <c:v>82.9</c:v>
                </c:pt>
                <c:pt idx="7">
                  <c:v>93.9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</c:ser>
        <c:ser>
          <c:idx val="17"/>
          <c:order val="17"/>
          <c:spPr>
            <a:ln w="28575">
              <a:noFill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PODBERAM\[Labos.xls]OBRADA'!$J$208:$S$208</c:f>
              <c:numCache>
                <c:formatCode>General</c:formatCode>
                <c:ptCount val="10"/>
                <c:pt idx="0">
                  <c:v>9.4</c:v>
                </c:pt>
                <c:pt idx="1">
                  <c:v>12.9</c:v>
                </c:pt>
                <c:pt idx="2">
                  <c:v>21.2</c:v>
                </c:pt>
                <c:pt idx="3">
                  <c:v>37</c:v>
                </c:pt>
                <c:pt idx="4">
                  <c:v>56</c:v>
                </c:pt>
                <c:pt idx="5">
                  <c:v>75.2</c:v>
                </c:pt>
                <c:pt idx="6">
                  <c:v>94.9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</c:ser>
        <c:ser>
          <c:idx val="18"/>
          <c:order val="18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'C:\Nosim2000\Nosim2000\Nosim2000 PODBERAM\[Labos.xls]Predozatori'!$A$47:$A$50</c:f>
              <c:numCache>
                <c:formatCode>General</c:formatCode>
                <c:ptCount val="4"/>
                <c:pt idx="0">
                  <c:v>2.4114902907066593</c:v>
                </c:pt>
                <c:pt idx="1">
                  <c:v>3.8572587305451176</c:v>
                </c:pt>
                <c:pt idx="2">
                  <c:v>6.1471811553947795</c:v>
                </c:pt>
                <c:pt idx="3">
                  <c:v>8.3972969238312665</c:v>
                </c:pt>
              </c:numCache>
            </c:numRef>
          </c:xVal>
          <c:yVal>
            <c:numRef>
              <c:f>'C:\Nosim2000\Nosim2000\Nosim2000 PODBERAM\[Labos.xls]Predozatori'!$B$47:$B$50</c:f>
              <c:numCache>
                <c:formatCode>General</c:formatCode>
                <c:ptCount val="4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</c:numCache>
            </c:numRef>
          </c:yVal>
        </c:ser>
        <c:ser>
          <c:idx val="19"/>
          <c:order val="19"/>
          <c:tx>
            <c:strRef>
              <c:f>'C:\Nosim2000\Nosim2000\Nosim2000 PODBERAM\[Labos.xls]Predozatori'!$G$52</c:f>
              <c:strCache>
                <c:ptCount val="1"/>
                <c:pt idx="0">
                  <c:v>zabranjeno područje pojave granulometrije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'C:\Nosim2000\Nosim2000\Nosim2000 PODBERAM\[Labos.xls]Predozatori'!$C$47:$C$50</c:f>
              <c:numCache>
                <c:formatCode>General</c:formatCode>
                <c:ptCount val="4"/>
                <c:pt idx="0">
                  <c:v>2.4114902907066593</c:v>
                </c:pt>
                <c:pt idx="1">
                  <c:v>3.8572587305451176</c:v>
                </c:pt>
                <c:pt idx="2">
                  <c:v>6.1471811553947795</c:v>
                </c:pt>
                <c:pt idx="3">
                  <c:v>8.3972969238312665</c:v>
                </c:pt>
              </c:numCache>
            </c:numRef>
          </c:xVal>
          <c:yVal>
            <c:numRef>
              <c:f>'C:\Nosim2000\Nosim2000\Nosim2000 PODBERAM\[Labos.xls]Predozatori'!$D$47:$D$50</c:f>
              <c:numCache>
                <c:formatCode>General</c:formatCode>
                <c:ptCount val="4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</c:numCache>
            </c:numRef>
          </c:yVal>
        </c:ser>
        <c:axId val="66212992"/>
        <c:axId val="66214912"/>
      </c:scatterChart>
      <c:valAx>
        <c:axId val="66212992"/>
        <c:scaling>
          <c:orientation val="minMax"/>
          <c:max val="3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 CE"/>
                    <a:ea typeface="Times New Roman CE"/>
                    <a:cs typeface="Times New Roman CE"/>
                  </a:defRPr>
                </a:pPr>
                <a:r>
                  <a:rPr lang="hr-HR" sz="800" b="1" i="0" u="none" strike="noStrike" baseline="0">
                    <a:solidFill>
                      <a:srgbClr val="000000"/>
                    </a:solidFill>
                    <a:latin typeface="Times New Roman CE"/>
                    <a:cs typeface="Times New Roman CE"/>
                  </a:rPr>
                  <a:t>Otvor sita d</a:t>
                </a:r>
                <a:r>
                  <a:rPr lang="hr-HR" sz="800" b="1" i="0" u="none" strike="noStrike" baseline="30000">
                    <a:solidFill>
                      <a:srgbClr val="000000"/>
                    </a:solidFill>
                    <a:latin typeface="Times New Roman CE"/>
                    <a:cs typeface="Times New Roman CE"/>
                  </a:rPr>
                  <a:t>0.45</a:t>
                </a:r>
                <a:r>
                  <a:rPr lang="hr-HR" sz="800" b="1" i="0" u="none" strike="noStrike" baseline="0">
                    <a:solidFill>
                      <a:srgbClr val="000000"/>
                    </a:solidFill>
                    <a:latin typeface="Times New Roman CE"/>
                    <a:cs typeface="Times New Roman CE"/>
                  </a:rPr>
                  <a:t> [ mm ]</a:t>
                </a:r>
              </a:p>
            </c:rich>
          </c:tx>
          <c:layout>
            <c:manualLayout>
              <c:xMode val="edge"/>
              <c:yMode val="edge"/>
              <c:x val="0.81617744736309961"/>
              <c:y val="0.951436929663634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8100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  <c:crossAx val="66214912"/>
        <c:crosses val="autoZero"/>
        <c:crossBetween val="midCat"/>
        <c:majorUnit val="40"/>
      </c:valAx>
      <c:valAx>
        <c:axId val="66214912"/>
        <c:scaling>
          <c:orientation val="minMax"/>
          <c:max val="100"/>
          <c:min val="0"/>
        </c:scaling>
        <c:axPos val="l"/>
        <c:majorGridlines>
          <c:spPr>
            <a:ln w="12700">
              <a:solidFill>
                <a:srgbClr val="008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 CE"/>
                    <a:ea typeface="Times New Roman CE"/>
                    <a:cs typeface="Times New Roman CE"/>
                  </a:defRPr>
                </a:pPr>
                <a:r>
                  <a:rPr lang="hr-HR"/>
                  <a:t>Prolaz kroz sito [ % (m/m)]                                             </a:t>
                </a:r>
              </a:p>
            </c:rich>
          </c:tx>
          <c:layout>
            <c:manualLayout>
              <c:xMode val="edge"/>
              <c:yMode val="edge"/>
              <c:x val="7.3529499762441412E-3"/>
              <c:y val="0.3421640930344865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cross"/>
        <c:tickLblPos val="nextTo"/>
        <c:spPr>
          <a:ln w="3175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  <c:crossAx val="66212992"/>
        <c:crosses val="autoZero"/>
        <c:crossBetween val="midCat"/>
      </c:valAx>
      <c:spPr>
        <a:solidFill>
          <a:srgbClr val="C0C0C0"/>
        </a:solidFill>
        <a:ln w="38100">
          <a:solidFill>
            <a:srgbClr val="008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735" b="1" i="0" u="none" strike="noStrike" baseline="0">
                <a:solidFill>
                  <a:srgbClr val="FF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txPr>
          <a:bodyPr/>
          <a:lstStyle/>
          <a:p>
            <a:pPr>
              <a:defRPr sz="735" b="1" i="0" u="none" strike="noStrike" baseline="0">
                <a:solidFill>
                  <a:srgbClr val="FFFFFF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0.52696141496416271"/>
          <c:y val="0.63355544968320965"/>
          <c:w val="0.41176519866967137"/>
          <c:h val="0.1412806577690780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 CE"/>
              <a:ea typeface="Times New Roman CE"/>
              <a:cs typeface="Times New Roman CE"/>
            </a:defRPr>
          </a:pPr>
          <a:endParaRPr lang="sr-Latn-CS"/>
        </a:p>
      </c:txPr>
    </c:legend>
    <c:plotVisOnly val="1"/>
    <c:dispBlanksAs val="gap"/>
  </c:chart>
  <c:spPr>
    <a:solidFill>
      <a:srgbClr val="FFFFFF"/>
    </a:solidFill>
    <a:ln w="381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r>
              <a:rPr lang="hr-HR"/>
              <a:t>Granulometrijski dijagram</a:t>
            </a:r>
          </a:p>
        </c:rich>
      </c:tx>
      <c:layout>
        <c:manualLayout>
          <c:xMode val="edge"/>
          <c:yMode val="edge"/>
          <c:x val="0.36274553216137678"/>
          <c:y val="1.103755138820923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8627533111611891E-2"/>
          <c:y val="8.8300411105673798E-2"/>
          <c:w val="0.87255006384763656"/>
          <c:h val="0.77042108689700373"/>
        </c:manualLayout>
      </c:layout>
      <c:scatterChart>
        <c:scatterStyle val="lineMarker"/>
        <c:ser>
          <c:idx val="2"/>
          <c:order val="0"/>
          <c:tx>
            <c:strRef>
              <c:f>'C:\Nosim2000\Nosim2000\Nosim2000 PODBERAM\[Labos.xls]Predozatori'!$FF$5</c:f>
              <c:strCache>
                <c:ptCount val="1"/>
                <c:pt idx="0">
                  <c:v>Granične krivulje za  AC11 surf (Razrada tehničkih uvjeta 2012)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PODBERAM\[Labos.xls]Predozatori'!$FA$4:$FA$15</c:f>
              <c:numCache>
                <c:formatCode>General</c:formatCode>
                <c:ptCount val="12"/>
                <c:pt idx="0">
                  <c:v>10</c:v>
                </c:pt>
                <c:pt idx="1">
                  <c:v>27</c:v>
                </c:pt>
                <c:pt idx="2">
                  <c:v>41</c:v>
                </c:pt>
                <c:pt idx="3">
                  <c:v>50</c:v>
                </c:pt>
                <c:pt idx="4">
                  <c:v>72</c:v>
                </c:pt>
                <c:pt idx="5">
                  <c:v>92</c:v>
                </c:pt>
                <c:pt idx="6">
                  <c:v>100</c:v>
                </c:pt>
              </c:numCache>
            </c:numRef>
          </c:yVal>
        </c:ser>
        <c:ser>
          <c:idx val="3"/>
          <c:order val="1"/>
          <c:tx>
            <c:strRef>
              <c:f>'C:\Nosim2000\Nosim2000\Nosim2000 PODBERAM\[Labos.xls]Predozatori'!$FF$5</c:f>
              <c:strCache>
                <c:ptCount val="1"/>
                <c:pt idx="0">
                  <c:v>Granične krivulje za  AC11 surf (Razrada tehničkih uvjeta 2012)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PODBERAM\[Labos.xls]Predozatori'!$EZ$4:$EZ$15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16</c:v>
                </c:pt>
                <c:pt idx="3">
                  <c:v>25</c:v>
                </c:pt>
                <c:pt idx="4">
                  <c:v>42</c:v>
                </c:pt>
                <c:pt idx="5">
                  <c:v>70</c:v>
                </c:pt>
                <c:pt idx="6">
                  <c:v>90</c:v>
                </c:pt>
                <c:pt idx="7">
                  <c:v>100</c:v>
                </c:pt>
              </c:numCache>
            </c:numRef>
          </c:yVal>
        </c:ser>
        <c:ser>
          <c:idx val="5"/>
          <c:order val="2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PODBERAM\[Labos.xls]Predozatori'!$FK$4:$FK$5</c:f>
              <c:numCache>
                <c:formatCode>General</c:formatCode>
                <c:ptCount val="2"/>
                <c:pt idx="0">
                  <c:v>2.4114902907066593</c:v>
                </c:pt>
                <c:pt idx="1">
                  <c:v>2.4114902907066593</c:v>
                </c:pt>
              </c:numCache>
            </c:numRef>
          </c:xVal>
          <c:yVal>
            <c:numRef>
              <c:f>'C:\Nosim2000\Nosim2000\Nosim2000 PODBERAM\[Labos.xls]Predozatori'!$FL$4:$FL$5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6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'C:\Nosim2000\Nosim\My Documents\REMIX\TEKUCA KONTROLA\[MA851a.xls]Predozatori'!$FK$8:$FK$9</c:f>
              <c:numCache>
                <c:formatCode>General</c:formatCode>
                <c:ptCount val="2"/>
                <c:pt idx="0">
                  <c:v>6.1471811553947795</c:v>
                </c:pt>
                <c:pt idx="1">
                  <c:v>6.1471811553947795</c:v>
                </c:pt>
              </c:numCache>
            </c:numRef>
          </c:xVal>
          <c:yVal>
            <c:numRef>
              <c:f>'C:\Nosim2000\Nosim\My Documents\REMIX\TEKUCA KONTROLA\[MA851a.xls]Predozatori'!$FL$8:$FL$9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9"/>
          <c:order val="4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PODBERAM\[Labos.xls]Predozatori'!$FK$12:$FK$13</c:f>
              <c:numCache>
                <c:formatCode>General</c:formatCode>
                <c:ptCount val="2"/>
                <c:pt idx="0">
                  <c:v>11.471045645873359</c:v>
                </c:pt>
                <c:pt idx="1">
                  <c:v>11.471045645873359</c:v>
                </c:pt>
              </c:numCache>
            </c:numRef>
          </c:xVal>
          <c:yVal>
            <c:numRef>
              <c:f>'C:\Nosim2000\Nosim2000\Nosim2000 PODBERAM\[Labos.xls]Predozatori'!$FL$12:$FL$13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0"/>
          <c:order val="5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PODBERAM\[Labos.xls]Predozatori'!$FK$8:$FK$9</c:f>
              <c:numCache>
                <c:formatCode>General</c:formatCode>
                <c:ptCount val="2"/>
                <c:pt idx="0">
                  <c:v>6.1471811553947795</c:v>
                </c:pt>
                <c:pt idx="1">
                  <c:v>6.1471811553947795</c:v>
                </c:pt>
              </c:numCache>
            </c:numRef>
          </c:xVal>
          <c:yVal>
            <c:numRef>
              <c:f>'C:\Nosim2000\Nosim2000\Nosim2000 PODBERAM\[Labos.xls]Predozatori'!$FL$8:$FL$9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1"/>
          <c:order val="6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PODBERAM\[Labos.xls]Predozatori'!$FK$10:$FK$11</c:f>
              <c:numCache>
                <c:formatCode>General</c:formatCode>
                <c:ptCount val="2"/>
                <c:pt idx="0">
                  <c:v>8.3972969238312665</c:v>
                </c:pt>
                <c:pt idx="1">
                  <c:v>8.3972969238312665</c:v>
                </c:pt>
              </c:numCache>
            </c:numRef>
          </c:xVal>
          <c:yVal>
            <c:numRef>
              <c:f>'C:\Nosim2000\Nosim2000\Nosim2000 PODBERAM\[Labos.xls]Predozatori'!$FL$10:$FL$11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2"/>
          <c:order val="7"/>
          <c:spPr>
            <a:ln w="12700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'A:\[Jarce Polje-1995.xls]Brzine'!#REF!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xVal>
          <c:yVal>
            <c:numRef>
              <c:f>'A:\[Jarce Polje-1995.xls]Brzine'!#REF!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</c:ser>
        <c:ser>
          <c:idx val="13"/>
          <c:order val="8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PODBERAM\[Labos.xls]Predozatori'!$FK$22:$FK$23</c:f>
              <c:numCache>
                <c:formatCode>General</c:formatCode>
                <c:ptCount val="2"/>
                <c:pt idx="0">
                  <c:v>24.955032797163835</c:v>
                </c:pt>
                <c:pt idx="1">
                  <c:v>24.955032797163835</c:v>
                </c:pt>
              </c:numCache>
            </c:numRef>
          </c:xVal>
          <c:yVal>
            <c:numRef>
              <c:f>'C:\Nosim2000\Nosim2000\Nosim2000 PODBERAM\[Labos.xls]Predozatori'!$FL$22:$FL$23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4"/>
          <c:order val="9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PODBERAM\[Labos.xls]Predozatori'!$FK$20:$FK$21</c:f>
              <c:numCache>
                <c:formatCode>General</c:formatCode>
                <c:ptCount val="2"/>
                <c:pt idx="0">
                  <c:v>21.254567052594275</c:v>
                </c:pt>
                <c:pt idx="1">
                  <c:v>21.254567052594275</c:v>
                </c:pt>
              </c:numCache>
            </c:numRef>
          </c:xVal>
          <c:yVal>
            <c:numRef>
              <c:f>'C:\Nosim2000\Nosim2000\Nosim2000 PODBERAM\[Labos.xls]Predozatori'!$FL$20:$FL$21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15"/>
          <c:order val="10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PODBERAM\[Labos.xls]Predozatori'!$FK$18:$FK$19</c:f>
              <c:numCache>
                <c:formatCode>General</c:formatCode>
                <c:ptCount val="2"/>
                <c:pt idx="0">
                  <c:v>18.231572215211127</c:v>
                </c:pt>
                <c:pt idx="1">
                  <c:v>18.231572215211127</c:v>
                </c:pt>
              </c:numCache>
            </c:numRef>
          </c:xVal>
          <c:yVal>
            <c:numRef>
              <c:f>'C:\Nosim2000\Nosim2000\Nosim2000 PODBERAM\[Labos.xls]Predozatori'!$FL$18:$FL$19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4"/>
          <c:order val="11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PODBERAM\[Labos.xls]Predozatori'!$FK$6:$FK$7</c:f>
              <c:numCache>
                <c:formatCode>General</c:formatCode>
                <c:ptCount val="2"/>
                <c:pt idx="0">
                  <c:v>4.5</c:v>
                </c:pt>
                <c:pt idx="1">
                  <c:v>4.5</c:v>
                </c:pt>
              </c:numCache>
            </c:numRef>
          </c:xVal>
          <c:yVal>
            <c:numRef>
              <c:f>'C:\Nosim2000\Nosim2000\Nosim2000 PODBERAM\[Labos.xls]Predozatori'!$FL$6:$FL$7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7"/>
          <c:order val="12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PODBERAM\[Labos.xls]Predozatori'!$FK$14:$FK$15</c:f>
              <c:numCache>
                <c:formatCode>General</c:formatCode>
                <c:ptCount val="2"/>
                <c:pt idx="0">
                  <c:v>13.346292047445157</c:v>
                </c:pt>
                <c:pt idx="1">
                  <c:v>13.346292047445157</c:v>
                </c:pt>
              </c:numCache>
            </c:numRef>
          </c:xVal>
          <c:yVal>
            <c:numRef>
              <c:f>'C:\Nosim2000\Nosim2000\Nosim2000 PODBERAM\[Labos.xls]Predozatori'!$FL$14:$FL$15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8"/>
          <c:order val="13"/>
          <c:spPr>
            <a:ln w="127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PODBERAM\[Labos.xls]Predozatori'!$FK$16:$FK$17</c:f>
              <c:numCache>
                <c:formatCode>General</c:formatCode>
                <c:ptCount val="2"/>
                <c:pt idx="0">
                  <c:v>15.669910139330234</c:v>
                </c:pt>
                <c:pt idx="1">
                  <c:v>15.669910139330234</c:v>
                </c:pt>
              </c:numCache>
            </c:numRef>
          </c:xVal>
          <c:yVal>
            <c:numRef>
              <c:f>'C:\Nosim2000\Nosim2000\Nosim2000 PODBERAM\[Labos.xls]Predozatori'!$FL$16:$FL$17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yVal>
        </c:ser>
        <c:ser>
          <c:idx val="0"/>
          <c:order val="14"/>
          <c:tx>
            <c:v>gride</c:v>
          </c:tx>
          <c:spPr>
            <a:ln w="3175">
              <a:solidFill>
                <a:srgbClr val="99CC00"/>
              </a:solidFill>
              <a:prstDash val="solid"/>
            </a:ln>
          </c:spPr>
          <c:marker>
            <c:symbol val="none"/>
          </c:marker>
          <c:dPt>
            <c:idx val="1"/>
            <c:spPr>
              <a:ln w="12700">
                <a:solidFill>
                  <a:srgbClr val="99CC00"/>
                </a:solidFill>
                <a:prstDash val="solid"/>
              </a:ln>
            </c:spPr>
          </c:dPt>
          <c:dPt>
            <c:idx val="2"/>
            <c:spPr>
              <a:ln w="28575">
                <a:noFill/>
              </a:ln>
            </c:spPr>
          </c:dPt>
          <c:dPt>
            <c:idx val="4"/>
            <c:spPr>
              <a:ln w="28575">
                <a:noFill/>
              </a:ln>
            </c:spPr>
          </c:dPt>
          <c:dPt>
            <c:idx val="6"/>
            <c:spPr>
              <a:ln w="28575">
                <a:noFill/>
              </a:ln>
            </c:spPr>
          </c:dPt>
          <c:dPt>
            <c:idx val="8"/>
            <c:spPr>
              <a:ln w="28575">
                <a:noFill/>
              </a:ln>
            </c:spPr>
          </c:dPt>
          <c:dPt>
            <c:idx val="10"/>
            <c:spPr>
              <a:ln w="28575">
                <a:noFill/>
              </a:ln>
            </c:spPr>
          </c:dPt>
          <c:dPt>
            <c:idx val="12"/>
            <c:spPr>
              <a:ln w="28575">
                <a:noFill/>
              </a:ln>
            </c:spPr>
          </c:dPt>
          <c:dPt>
            <c:idx val="14"/>
            <c:spPr>
              <a:ln w="28575">
                <a:noFill/>
              </a:ln>
            </c:spPr>
          </c:dPt>
          <c:dPt>
            <c:idx val="16"/>
            <c:spPr>
              <a:ln w="28575">
                <a:noFill/>
              </a:ln>
            </c:spPr>
          </c:dPt>
          <c:dPt>
            <c:idx val="18"/>
            <c:spPr>
              <a:ln w="28575">
                <a:noFill/>
              </a:ln>
            </c:spPr>
          </c:dPt>
          <c:dPt>
            <c:idx val="20"/>
            <c:spPr>
              <a:ln w="28575">
                <a:noFill/>
              </a:ln>
            </c:spPr>
          </c:dPt>
          <c:dPt>
            <c:idx val="22"/>
            <c:spPr>
              <a:ln w="28575">
                <a:noFill/>
              </a:ln>
            </c:spPr>
          </c:dPt>
          <c:dLbls>
            <c:dLbl>
              <c:idx val="0"/>
              <c:layout>
                <c:manualLayout>
                  <c:x val="-3.0776750225588147E-2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0,063</a:t>
                    </a:r>
                  </a:p>
                </c:rich>
              </c:tx>
              <c:dLblPos val="r"/>
            </c:dLbl>
            <c:dLbl>
              <c:idx val="1"/>
              <c:layout>
                <c:manualLayout>
                  <c:x val="1.0889966306461942E-2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0,25</a:t>
                    </a:r>
                  </a:p>
                </c:rich>
              </c:tx>
              <c:dLblPos val="r"/>
            </c:dLbl>
            <c:dLbl>
              <c:idx val="2"/>
              <c:layout>
                <c:manualLayout>
                  <c:x val="4.3424010380237382E-2"/>
                  <c:y val="4.002947812638123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</a:t>
                    </a:r>
                  </a:p>
                </c:rich>
              </c:tx>
              <c:dLblPos val="r"/>
            </c:dLbl>
            <c:dLbl>
              <c:idx val="3"/>
              <c:layout>
                <c:manualLayout>
                  <c:x val="9.1218185225824186E-2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2</a:t>
                    </a:r>
                  </a:p>
                </c:rich>
              </c:tx>
              <c:dLblPos val="r"/>
            </c:dLbl>
            <c:dLbl>
              <c:idx val="4"/>
              <c:layout>
                <c:manualLayout>
                  <c:x val="9.7875926329918997E-2"/>
                  <c:y val="4.002947812638123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4</a:t>
                    </a:r>
                  </a:p>
                </c:rich>
              </c:tx>
              <c:dLblPos val="r"/>
            </c:dLbl>
            <c:dLbl>
              <c:idx val="5"/>
              <c:layout>
                <c:manualLayout>
                  <c:x val="0.18611132604484854"/>
                  <c:y val="0.80824301621107286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8</a:t>
                    </a:r>
                  </a:p>
                </c:rich>
              </c:tx>
              <c:dLblPos val="r"/>
            </c:dLbl>
            <c:dLbl>
              <c:idx val="6"/>
              <c:layout>
                <c:manualLayout>
                  <c:x val="0.18599726147918563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11,2</a:t>
                    </a:r>
                  </a:p>
                </c:rich>
              </c:tx>
              <c:dLblPos val="r"/>
            </c:dLbl>
            <c:dLbl>
              <c:idx val="7"/>
              <c:layout>
                <c:manualLayout>
                  <c:x val="0.25585028625350448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16</a:t>
                    </a:r>
                  </a:p>
                </c:rich>
              </c:tx>
              <c:dLblPos val="r"/>
            </c:dLbl>
            <c:dLbl>
              <c:idx val="8"/>
              <c:layout>
                <c:manualLayout>
                  <c:x val="0.26148415238946665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22,4</a:t>
                    </a:r>
                  </a:p>
                </c:rich>
              </c:tx>
              <c:dLblPos val="r"/>
            </c:dLbl>
            <c:dLbl>
              <c:idx val="9"/>
              <c:layout>
                <c:manualLayout>
                  <c:x val="0.34849406044168812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31,5</a:t>
                    </a:r>
                  </a:p>
                </c:rich>
              </c:tx>
              <c:dLblPos val="r"/>
            </c:dLbl>
            <c:dLbl>
              <c:idx val="10"/>
              <c:layout>
                <c:manualLayout>
                  <c:x val="0.37306472846290173"/>
                  <c:y val="4.2236988404022992E-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45</a:t>
                    </a:r>
                  </a:p>
                </c:rich>
              </c:tx>
              <c:dLblPos val="r"/>
            </c:dLbl>
            <c:dLbl>
              <c:idx val="11"/>
              <c:layout>
                <c:manualLayout>
                  <c:x val="0.51031979468612509"/>
                  <c:y val="0.81265803676635562"/>
                </c:manualLayout>
              </c:layout>
              <c:tx>
                <c:rich>
                  <a:bodyPr/>
                  <a:lstStyle/>
                  <a:p>
                    <a:r>
                      <a:rPr lang="hr-HR"/>
                      <a:t>63</a:t>
                    </a:r>
                  </a:p>
                </c:rich>
              </c:tx>
              <c:dLblPos val="r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 CE"/>
                    <a:ea typeface="Times New Roman CE"/>
                    <a:cs typeface="Times New Roman CE"/>
                  </a:defRPr>
                </a:pPr>
                <a:endParaRPr lang="sr-Latn-CS"/>
              </a:p>
            </c:txPr>
            <c:showCatName val="1"/>
          </c:dLbls>
          <c:xVal>
            <c:numRef>
              <c:f>'C:\Nosim2000\Nosim2000\Nosim2000 PODBERAM\[Labos.xls]Predozatori'!$FK$2:$FK$24</c:f>
              <c:numCache>
                <c:formatCode>General</c:formatCode>
                <c:ptCount val="23"/>
                <c:pt idx="0">
                  <c:v>1.2969276848967899</c:v>
                </c:pt>
                <c:pt idx="1">
                  <c:v>1.2969276848967899</c:v>
                </c:pt>
                <c:pt idx="2">
                  <c:v>2.4114902907066593</c:v>
                </c:pt>
                <c:pt idx="3">
                  <c:v>2.4114902907066593</c:v>
                </c:pt>
                <c:pt idx="4">
                  <c:v>4.5</c:v>
                </c:pt>
                <c:pt idx="5">
                  <c:v>4.5</c:v>
                </c:pt>
                <c:pt idx="6">
                  <c:v>6.1471811553947795</c:v>
                </c:pt>
                <c:pt idx="7">
                  <c:v>6.1471811553947795</c:v>
                </c:pt>
                <c:pt idx="8">
                  <c:v>8.3972969238312665</c:v>
                </c:pt>
                <c:pt idx="9">
                  <c:v>8.3972969238312665</c:v>
                </c:pt>
                <c:pt idx="10">
                  <c:v>11.471045645873359</c:v>
                </c:pt>
                <c:pt idx="11">
                  <c:v>11.471045645873359</c:v>
                </c:pt>
                <c:pt idx="12">
                  <c:v>13.346292047445157</c:v>
                </c:pt>
                <c:pt idx="13">
                  <c:v>13.346292047445157</c:v>
                </c:pt>
                <c:pt idx="14">
                  <c:v>15.669910139330234</c:v>
                </c:pt>
                <c:pt idx="15">
                  <c:v>15.669910139330234</c:v>
                </c:pt>
                <c:pt idx="16">
                  <c:v>18.231572215211127</c:v>
                </c:pt>
                <c:pt idx="17">
                  <c:v>18.231572215211127</c:v>
                </c:pt>
                <c:pt idx="18">
                  <c:v>21.254567052594275</c:v>
                </c:pt>
                <c:pt idx="19">
                  <c:v>21.254567052594275</c:v>
                </c:pt>
                <c:pt idx="20">
                  <c:v>24.955032797163835</c:v>
                </c:pt>
                <c:pt idx="21">
                  <c:v>24.955032797163835</c:v>
                </c:pt>
                <c:pt idx="22">
                  <c:v>29.034594233729376</c:v>
                </c:pt>
              </c:numCache>
            </c:numRef>
          </c:xVal>
          <c:yVal>
            <c:numRef>
              <c:f>'C:\Nosim2000\Nosim2000\Nosim2000 PODBERAM\[Labos.xls]Predozatori'!$FL$2:$FL$24</c:f>
              <c:numCache>
                <c:formatCode>General</c:formatCode>
                <c:ptCount val="23"/>
                <c:pt idx="0">
                  <c:v>0</c:v>
                </c:pt>
                <c:pt idx="1">
                  <c:v>100</c:v>
                </c:pt>
                <c:pt idx="2">
                  <c:v>0</c:v>
                </c:pt>
                <c:pt idx="3">
                  <c:v>100</c:v>
                </c:pt>
                <c:pt idx="4">
                  <c:v>0</c:v>
                </c:pt>
                <c:pt idx="5">
                  <c:v>100</c:v>
                </c:pt>
                <c:pt idx="6">
                  <c:v>0</c:v>
                </c:pt>
                <c:pt idx="7">
                  <c:v>100</c:v>
                </c:pt>
                <c:pt idx="8">
                  <c:v>0</c:v>
                </c:pt>
                <c:pt idx="9">
                  <c:v>100</c:v>
                </c:pt>
                <c:pt idx="10">
                  <c:v>0</c:v>
                </c:pt>
                <c:pt idx="11">
                  <c:v>100</c:v>
                </c:pt>
                <c:pt idx="12">
                  <c:v>0</c:v>
                </c:pt>
                <c:pt idx="13">
                  <c:v>100</c:v>
                </c:pt>
                <c:pt idx="14">
                  <c:v>0</c:v>
                </c:pt>
                <c:pt idx="15">
                  <c:v>100</c:v>
                </c:pt>
                <c:pt idx="16">
                  <c:v>0</c:v>
                </c:pt>
                <c:pt idx="17">
                  <c:v>100</c:v>
                </c:pt>
                <c:pt idx="18">
                  <c:v>0</c:v>
                </c:pt>
                <c:pt idx="19">
                  <c:v>100</c:v>
                </c:pt>
                <c:pt idx="20">
                  <c:v>0</c:v>
                </c:pt>
                <c:pt idx="21">
                  <c:v>100</c:v>
                </c:pt>
                <c:pt idx="22">
                  <c:v>0</c:v>
                </c:pt>
              </c:numCache>
            </c:numRef>
          </c:yVal>
        </c:ser>
        <c:ser>
          <c:idx val="16"/>
          <c:order val="15"/>
          <c:tx>
            <c:strRef>
              <c:f>'C:\Nosim2000\Nosim2000\Nosim2000 PODBERAM\[Labos.xls]FORMULAR'!$S$5</c:f>
              <c:strCache>
                <c:ptCount val="1"/>
                <c:pt idx="0">
                  <c:v>Uzorak asfalta AC11 surf  50/70 oznake 2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PODBERAM\[Labos.xls]FORMULAR'!$E$27:$E$37</c:f>
              <c:numCache>
                <c:formatCode>General</c:formatCode>
                <c:ptCount val="11"/>
                <c:pt idx="0">
                  <c:v>8.2000000000000011</c:v>
                </c:pt>
                <c:pt idx="1">
                  <c:v>10.7</c:v>
                </c:pt>
                <c:pt idx="2">
                  <c:v>19</c:v>
                </c:pt>
                <c:pt idx="3">
                  <c:v>29.9</c:v>
                </c:pt>
                <c:pt idx="4">
                  <c:v>48.8</c:v>
                </c:pt>
                <c:pt idx="5">
                  <c:v>77.7</c:v>
                </c:pt>
                <c:pt idx="6">
                  <c:v>98.2</c:v>
                </c:pt>
                <c:pt idx="7">
                  <c:v>100</c:v>
                </c:pt>
              </c:numCache>
            </c:numRef>
          </c:yVal>
        </c:ser>
        <c:ser>
          <c:idx val="1"/>
          <c:order val="16"/>
          <c:tx>
            <c:v>Dozvoljena odstupanja od RS</c:v>
          </c:tx>
          <c:spPr>
            <a:ln w="28575">
              <a:noFill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PODBERAM\[Labos.xls]OBRADA'!$J$207:$S$207</c:f>
              <c:numCache>
                <c:formatCode>General</c:formatCode>
                <c:ptCount val="10"/>
                <c:pt idx="0">
                  <c:v>5.4</c:v>
                </c:pt>
                <c:pt idx="1">
                  <c:v>6.9</c:v>
                </c:pt>
                <c:pt idx="2">
                  <c:v>13.2</c:v>
                </c:pt>
                <c:pt idx="3">
                  <c:v>27</c:v>
                </c:pt>
                <c:pt idx="4">
                  <c:v>46</c:v>
                </c:pt>
                <c:pt idx="5">
                  <c:v>63.2</c:v>
                </c:pt>
                <c:pt idx="6">
                  <c:v>82.9</c:v>
                </c:pt>
                <c:pt idx="7">
                  <c:v>93.9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</c:ser>
        <c:ser>
          <c:idx val="17"/>
          <c:order val="17"/>
          <c:spPr>
            <a:ln w="28575">
              <a:noFill/>
            </a:ln>
          </c:spPr>
          <c:marker>
            <c:symbol val="none"/>
          </c:marker>
          <c:xVal>
            <c:numRef>
              <c:f>'C:\Nosim2000\Nosim2000\Nosim2000 PODBERAM\[Labos.xls]Predozatori'!$FD$4:$FD$15</c:f>
              <c:numCache>
                <c:formatCode>General</c:formatCode>
                <c:ptCount val="12"/>
                <c:pt idx="0">
                  <c:v>1.2969276848967899</c:v>
                </c:pt>
                <c:pt idx="1">
                  <c:v>2.4114902907066593</c:v>
                </c:pt>
                <c:pt idx="2">
                  <c:v>4.5</c:v>
                </c:pt>
                <c:pt idx="3">
                  <c:v>6.1471811553947795</c:v>
                </c:pt>
                <c:pt idx="4">
                  <c:v>8.3972969238312665</c:v>
                </c:pt>
                <c:pt idx="5">
                  <c:v>11.471045645873359</c:v>
                </c:pt>
                <c:pt idx="6">
                  <c:v>13.346292047445157</c:v>
                </c:pt>
                <c:pt idx="7">
                  <c:v>15.669910139330234</c:v>
                </c:pt>
                <c:pt idx="8">
                  <c:v>18.231572215211127</c:v>
                </c:pt>
                <c:pt idx="9">
                  <c:v>21.254567052594275</c:v>
                </c:pt>
                <c:pt idx="10">
                  <c:v>24.955032797163835</c:v>
                </c:pt>
                <c:pt idx="11">
                  <c:v>29.034594233729376</c:v>
                </c:pt>
              </c:numCache>
            </c:numRef>
          </c:xVal>
          <c:yVal>
            <c:numRef>
              <c:f>'C:\Nosim2000\Nosim2000\Nosim2000 PODBERAM\[Labos.xls]OBRADA'!$J$208:$S$208</c:f>
              <c:numCache>
                <c:formatCode>General</c:formatCode>
                <c:ptCount val="10"/>
                <c:pt idx="0">
                  <c:v>9.4</c:v>
                </c:pt>
                <c:pt idx="1">
                  <c:v>12.9</c:v>
                </c:pt>
                <c:pt idx="2">
                  <c:v>21.2</c:v>
                </c:pt>
                <c:pt idx="3">
                  <c:v>37</c:v>
                </c:pt>
                <c:pt idx="4">
                  <c:v>56</c:v>
                </c:pt>
                <c:pt idx="5">
                  <c:v>75.2</c:v>
                </c:pt>
                <c:pt idx="6">
                  <c:v>94.9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yVal>
        </c:ser>
        <c:ser>
          <c:idx val="18"/>
          <c:order val="18"/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'C:\Nosim2000\Nosim2000\Nosim2000 PODBERAM\[Labos.xls]Predozatori'!$A$47:$A$50</c:f>
              <c:numCache>
                <c:formatCode>General</c:formatCode>
                <c:ptCount val="4"/>
                <c:pt idx="0">
                  <c:v>2.4114902907066593</c:v>
                </c:pt>
                <c:pt idx="1">
                  <c:v>3.8572587305451176</c:v>
                </c:pt>
                <c:pt idx="2">
                  <c:v>6.1471811553947795</c:v>
                </c:pt>
                <c:pt idx="3">
                  <c:v>8.3972969238312665</c:v>
                </c:pt>
              </c:numCache>
            </c:numRef>
          </c:xVal>
          <c:yVal>
            <c:numRef>
              <c:f>'C:\Nosim2000\Nosim2000\Nosim2000 PODBERAM\[Labos.xls]Predozatori'!$B$47:$B$50</c:f>
              <c:numCache>
                <c:formatCode>General</c:formatCode>
                <c:ptCount val="4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</c:numCache>
            </c:numRef>
          </c:yVal>
        </c:ser>
        <c:ser>
          <c:idx val="19"/>
          <c:order val="19"/>
          <c:tx>
            <c:strRef>
              <c:f>'C:\Nosim2000\Nosim2000\Nosim2000 PODBERAM\[Labos.xls]Predozatori'!$G$52</c:f>
              <c:strCache>
                <c:ptCount val="1"/>
                <c:pt idx="0">
                  <c:v>zabranjeno područje pojave granulometrije</c:v>
                </c:pt>
              </c:strCache>
            </c:strRef>
          </c:tx>
          <c:spPr>
            <a:ln w="12700">
              <a:solidFill>
                <a:srgbClr val="000000"/>
              </a:solidFill>
              <a:prstDash val="sysDash"/>
            </a:ln>
          </c:spPr>
          <c:marker>
            <c:symbol val="none"/>
          </c:marker>
          <c:xVal>
            <c:numRef>
              <c:f>'C:\Nosim2000\Nosim2000\Nosim2000 PODBERAM\[Labos.xls]Predozatori'!$C$47:$C$50</c:f>
              <c:numCache>
                <c:formatCode>General</c:formatCode>
                <c:ptCount val="4"/>
                <c:pt idx="0">
                  <c:v>2.4114902907066593</c:v>
                </c:pt>
                <c:pt idx="1">
                  <c:v>3.8572587305451176</c:v>
                </c:pt>
                <c:pt idx="2">
                  <c:v>6.1471811553947795</c:v>
                </c:pt>
                <c:pt idx="3">
                  <c:v>8.3972969238312665</c:v>
                </c:pt>
              </c:numCache>
            </c:numRef>
          </c:xVal>
          <c:yVal>
            <c:numRef>
              <c:f>'C:\Nosim2000\Nosim2000\Nosim2000 PODBERAM\[Labos.xls]Predozatori'!$D$47:$D$50</c:f>
              <c:numCache>
                <c:formatCode>General</c:formatCode>
                <c:ptCount val="4"/>
                <c:pt idx="0">
                  <c:v>-50</c:v>
                </c:pt>
                <c:pt idx="1">
                  <c:v>-50</c:v>
                </c:pt>
                <c:pt idx="2">
                  <c:v>-50</c:v>
                </c:pt>
                <c:pt idx="3">
                  <c:v>-50</c:v>
                </c:pt>
              </c:numCache>
            </c:numRef>
          </c:yVal>
        </c:ser>
        <c:axId val="66288640"/>
        <c:axId val="68232320"/>
      </c:scatterChart>
      <c:valAx>
        <c:axId val="66288640"/>
        <c:scaling>
          <c:orientation val="minMax"/>
          <c:max val="30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 CE"/>
                    <a:ea typeface="Times New Roman CE"/>
                    <a:cs typeface="Times New Roman CE"/>
                  </a:defRPr>
                </a:pPr>
                <a:r>
                  <a:rPr lang="hr-HR" sz="800" b="1" i="0" u="none" strike="noStrike" baseline="0">
                    <a:solidFill>
                      <a:srgbClr val="000000"/>
                    </a:solidFill>
                    <a:latin typeface="Times New Roman CE"/>
                    <a:cs typeface="Times New Roman CE"/>
                  </a:rPr>
                  <a:t>Otvor sita d</a:t>
                </a:r>
                <a:r>
                  <a:rPr lang="hr-HR" sz="800" b="1" i="0" u="none" strike="noStrike" baseline="30000">
                    <a:solidFill>
                      <a:srgbClr val="000000"/>
                    </a:solidFill>
                    <a:latin typeface="Times New Roman CE"/>
                    <a:cs typeface="Times New Roman CE"/>
                  </a:rPr>
                  <a:t>0.45</a:t>
                </a:r>
                <a:r>
                  <a:rPr lang="hr-HR" sz="800" b="1" i="0" u="none" strike="noStrike" baseline="0">
                    <a:solidFill>
                      <a:srgbClr val="000000"/>
                    </a:solidFill>
                    <a:latin typeface="Times New Roman CE"/>
                    <a:cs typeface="Times New Roman CE"/>
                  </a:rPr>
                  <a:t> [ mm ]</a:t>
                </a:r>
              </a:p>
            </c:rich>
          </c:tx>
          <c:layout>
            <c:manualLayout>
              <c:xMode val="edge"/>
              <c:yMode val="edge"/>
              <c:x val="0.81617744736309961"/>
              <c:y val="0.951436929663634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cross"/>
        <c:tickLblPos val="nextTo"/>
        <c:spPr>
          <a:ln w="38100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  <c:crossAx val="68232320"/>
        <c:crosses val="autoZero"/>
        <c:crossBetween val="midCat"/>
        <c:majorUnit val="40"/>
      </c:valAx>
      <c:valAx>
        <c:axId val="68232320"/>
        <c:scaling>
          <c:orientation val="minMax"/>
          <c:max val="100"/>
          <c:min val="0"/>
        </c:scaling>
        <c:axPos val="l"/>
        <c:majorGridlines>
          <c:spPr>
            <a:ln w="12700">
              <a:solidFill>
                <a:srgbClr val="008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 CE"/>
                    <a:ea typeface="Times New Roman CE"/>
                    <a:cs typeface="Times New Roman CE"/>
                  </a:defRPr>
                </a:pPr>
                <a:r>
                  <a:rPr lang="hr-HR"/>
                  <a:t>Prolaz kroz sito [ % (m/m)]                                             </a:t>
                </a:r>
              </a:p>
            </c:rich>
          </c:tx>
          <c:layout>
            <c:manualLayout>
              <c:xMode val="edge"/>
              <c:yMode val="edge"/>
              <c:x val="7.3529499762441334E-3"/>
              <c:y val="0.34216409303448642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cross"/>
        <c:tickLblPos val="nextTo"/>
        <c:spPr>
          <a:ln w="3175">
            <a:solidFill>
              <a:srgbClr val="008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  <c:crossAx val="66288640"/>
        <c:crosses val="autoZero"/>
        <c:crossBetween val="midCat"/>
      </c:valAx>
      <c:spPr>
        <a:solidFill>
          <a:srgbClr val="C0C0C0"/>
        </a:solidFill>
        <a:ln w="38100">
          <a:solidFill>
            <a:srgbClr val="008000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735" b="1" i="0" u="none" strike="noStrike" baseline="0">
                <a:solidFill>
                  <a:srgbClr val="FF0000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6"/>
        <c:txPr>
          <a:bodyPr/>
          <a:lstStyle/>
          <a:p>
            <a:pPr>
              <a:defRPr sz="735" b="1" i="0" u="none" strike="noStrike" baseline="0">
                <a:solidFill>
                  <a:srgbClr val="FFFFFF"/>
                </a:solidFill>
                <a:latin typeface="Times New Roman CE"/>
                <a:ea typeface="Times New Roman CE"/>
                <a:cs typeface="Times New Roman CE"/>
              </a:defRPr>
            </a:pPr>
            <a:endParaRPr lang="sr-Latn-CS"/>
          </a:p>
        </c:txPr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ayout>
        <c:manualLayout>
          <c:xMode val="edge"/>
          <c:yMode val="edge"/>
          <c:x val="0.52696141496416271"/>
          <c:y val="0.63355544968320965"/>
          <c:w val="0.41176519866967137"/>
          <c:h val="0.1412806577690780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Times New Roman CE"/>
              <a:ea typeface="Times New Roman CE"/>
              <a:cs typeface="Times New Roman CE"/>
            </a:defRPr>
          </a:pPr>
          <a:endParaRPr lang="sr-Latn-CS"/>
        </a:p>
      </c:txPr>
    </c:legend>
    <c:plotVisOnly val="1"/>
    <c:dispBlanksAs val="gap"/>
  </c:chart>
  <c:spPr>
    <a:solidFill>
      <a:srgbClr val="FFFFFF"/>
    </a:solidFill>
    <a:ln w="381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sr-Latn-C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589" cy="496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412" y="0"/>
            <a:ext cx="2971588" cy="496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4" tIns="46502" rIns="93004" bIns="4650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057"/>
            <a:ext cx="2971589" cy="496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412" y="9449057"/>
            <a:ext cx="2971588" cy="496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004" tIns="46502" rIns="93004" bIns="4650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FF70EEF-14A5-4F70-81D7-5E360B7C6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176" cy="470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3013" tIns="46506" rIns="93013" bIns="4650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000" y="0"/>
            <a:ext cx="2973176" cy="470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3138" y="784225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824" y="4704925"/>
            <a:ext cx="5031529" cy="44696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849"/>
            <a:ext cx="2973176" cy="5489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3013" tIns="46506" rIns="93013" bIns="4650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000" y="9409849"/>
            <a:ext cx="2973176" cy="5489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4D510652-36BE-4505-8285-64124DD8F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744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92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42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90" algn="l" defTabSz="9142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510652-36BE-4505-8285-64124DD8F0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"/>
          <p:cNvSpPr/>
          <p:nvPr/>
        </p:nvSpPr>
        <p:spPr>
          <a:xfrm rot="16200000">
            <a:off x="8945562" y="6221413"/>
            <a:ext cx="2239963" cy="153193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40019" y="919147"/>
            <a:ext cx="9546712" cy="1740551"/>
          </a:xfrm>
        </p:spPr>
        <p:txBody>
          <a:bodyPr anchor="b"/>
          <a:lstStyle>
            <a:lvl1pPr algn="r"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40019" y="2664394"/>
            <a:ext cx="9546712" cy="2075127"/>
          </a:xfrm>
        </p:spPr>
        <p:txBody>
          <a:bodyPr/>
          <a:lstStyle>
            <a:lvl1pPr marL="0" marR="4330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541325" indent="0" algn="ctr">
              <a:buNone/>
            </a:lvl2pPr>
            <a:lvl3pPr marL="1082650" indent="0" algn="ctr">
              <a:buNone/>
            </a:lvl3pPr>
            <a:lvl4pPr marL="1623974" indent="0" algn="ctr">
              <a:buNone/>
            </a:lvl4pPr>
            <a:lvl5pPr marL="2165299" indent="0" algn="ctr">
              <a:buNone/>
            </a:lvl5pPr>
            <a:lvl6pPr marL="2706624" indent="0" algn="ctr">
              <a:buNone/>
            </a:lvl6pPr>
            <a:lvl7pPr marL="3247949" indent="0" algn="ctr">
              <a:buNone/>
            </a:lvl7pPr>
            <a:lvl8pPr marL="3789274" indent="0" algn="ctr">
              <a:buNone/>
            </a:lvl8pPr>
            <a:lvl9pPr marL="4330598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624013" y="7119938"/>
            <a:ext cx="6856412" cy="431800"/>
          </a:xfrm>
        </p:spPr>
        <p:txBody>
          <a:bodyPr tIns="0" bIns="0" anchor="t"/>
          <a:lstStyle>
            <a:lvl1pPr algn="r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624013" y="6691313"/>
            <a:ext cx="6856412" cy="431800"/>
          </a:xfrm>
        </p:spPr>
        <p:txBody>
          <a:bodyPr tIns="0" bIns="0"/>
          <a:lstStyle>
            <a:lvl1pPr algn="r">
              <a:defRPr sz="13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936163" y="6810375"/>
            <a:ext cx="595312" cy="433388"/>
          </a:xfrm>
        </p:spPr>
        <p:txBody>
          <a:bodyPr anchor="ctr"/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8FBD26-6C59-42FF-93CD-9D7A5565A2F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5DE4-FC20-4A2F-A268-3DA02ADA236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9840" y="451115"/>
            <a:ext cx="2255573" cy="6496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338" y="451115"/>
            <a:ext cx="7398279" cy="6496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C5A5-496E-4E57-B44B-63C42893610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316720"/>
            <a:ext cx="9744075" cy="16564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8" y="2229297"/>
            <a:ext cx="9744075" cy="5413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73725" y="7672388"/>
            <a:ext cx="2525713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338" y="7673975"/>
            <a:ext cx="5043487" cy="355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8896-44BA-4E4A-987D-0ED6B10190C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 flipV="1">
            <a:off x="7938" y="7938"/>
            <a:ext cx="10810875" cy="80962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 defTabSz="1082650">
              <a:defRPr/>
            </a:pPr>
            <a:endParaRPr lang="en-US" sz="2100"/>
          </a:p>
        </p:txBody>
      </p:sp>
      <p:sp>
        <p:nvSpPr>
          <p:cNvPr id="5" name="Isosceles Triangle 11"/>
          <p:cNvSpPr/>
          <p:nvPr/>
        </p:nvSpPr>
        <p:spPr>
          <a:xfrm rot="5400000" flipV="1">
            <a:off x="8945562" y="366713"/>
            <a:ext cx="2239963" cy="153193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2"/>
          <p:cNvCxnSpPr/>
          <p:nvPr/>
        </p:nvCxnSpPr>
        <p:spPr>
          <a:xfrm rot="10800000">
            <a:off x="7659688" y="11113"/>
            <a:ext cx="3163887" cy="224948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flipV="1">
            <a:off x="0" y="7938"/>
            <a:ext cx="10818813" cy="81041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15" y="321421"/>
            <a:ext cx="8571177" cy="1612735"/>
          </a:xfrm>
        </p:spPr>
        <p:txBody>
          <a:bodyPr/>
          <a:lstStyle>
            <a:lvl1pPr marL="0" algn="l">
              <a:buNone/>
              <a:defRPr sz="43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114" y="1934152"/>
            <a:ext cx="4601369" cy="2706688"/>
          </a:xfrm>
        </p:spPr>
        <p:txBody>
          <a:bodyPr/>
          <a:lstStyle>
            <a:lvl1pPr marL="64959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35950" y="7669213"/>
            <a:ext cx="2525713" cy="3603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1975" y="7673975"/>
            <a:ext cx="5043488" cy="355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06013" y="958850"/>
            <a:ext cx="595312" cy="355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0B95-DBC2-49B4-9C49-CD5A9457607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2039414"/>
            <a:ext cx="4781815" cy="535886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3598" y="2039414"/>
            <a:ext cx="4781815" cy="535886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753C-526C-42FE-AB45-2404C7B9A76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873" y="344235"/>
            <a:ext cx="1263121" cy="7286403"/>
          </a:xfrm>
        </p:spPr>
        <p:txBody>
          <a:bodyPr vert="vert270" anchor="b"/>
          <a:lstStyle>
            <a:lvl1pPr marL="0" algn="ctr">
              <a:defRPr sz="39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205" y="344235"/>
            <a:ext cx="687949" cy="357282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16205" y="4057810"/>
            <a:ext cx="687949" cy="3572828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394376" y="344235"/>
            <a:ext cx="8120063" cy="3572828"/>
          </a:xfrm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100"/>
            </a:lvl3pPr>
            <a:lvl4pPr algn="l">
              <a:defRPr sz="1900"/>
            </a:lvl4pPr>
            <a:lvl5pPr algn="l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94376" y="4057810"/>
            <a:ext cx="8120063" cy="35728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73725" y="7673975"/>
            <a:ext cx="2522538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41338" y="7673975"/>
            <a:ext cx="5045075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86838" y="7675563"/>
            <a:ext cx="595312" cy="3571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BCAE098-ABD1-4F9C-8016-4BEF83CB32B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B12D6-3764-4771-A7EC-189F3EB064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FD718-B9EE-40B6-9EBF-37C06A70E45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2" y="435324"/>
            <a:ext cx="1082675" cy="7037388"/>
          </a:xfrm>
        </p:spPr>
        <p:txBody>
          <a:bodyPr vert="vert270" anchor="b"/>
          <a:lstStyle>
            <a:lvl1pPr marL="0" marR="21653" algn="r">
              <a:spcBef>
                <a:spcPts val="0"/>
              </a:spcBef>
              <a:buNone/>
              <a:defRPr sz="34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44885" y="435324"/>
            <a:ext cx="2887133" cy="70373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7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23181" y="378936"/>
            <a:ext cx="6247035" cy="7091522"/>
          </a:xfrm>
        </p:spPr>
        <p:txBody>
          <a:bodyPr/>
          <a:lstStyle>
            <a:lvl1pPr>
              <a:spcBef>
                <a:spcPts val="0"/>
              </a:spcBef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34263" y="7762875"/>
            <a:ext cx="2525712" cy="357188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44613" y="7762875"/>
            <a:ext cx="6089650" cy="357188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58388" y="7762875"/>
            <a:ext cx="595312" cy="357188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1520CE4A-0656-49BA-8A09-67B806C14DF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2" y="178665"/>
            <a:ext cx="1082675" cy="7578725"/>
          </a:xfrm>
        </p:spPr>
        <p:txBody>
          <a:bodyPr vert="vert270" anchor="b"/>
          <a:lstStyle>
            <a:lvl1pPr marL="0" algn="l">
              <a:buNone/>
              <a:defRPr sz="36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7704" y="442786"/>
            <a:ext cx="8683054" cy="649605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8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53344" y="6947165"/>
            <a:ext cx="8683054" cy="812006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7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2650" y="7762875"/>
            <a:ext cx="2489200" cy="357188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85888" y="7764463"/>
            <a:ext cx="5857875" cy="357187"/>
          </a:xfr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729788" y="7762875"/>
            <a:ext cx="433387" cy="357188"/>
          </a:xfrm>
        </p:spPr>
        <p:txBody>
          <a:bodyPr/>
          <a:lstStyle>
            <a:lvl1pPr algn="ctr">
              <a:defRPr sz="1100"/>
            </a:lvl1pPr>
          </a:lstStyle>
          <a:p>
            <a:pPr>
              <a:defRPr/>
            </a:pPr>
            <a:fld id="{356EB3FE-4009-4AFA-9EC6-E6EDD09915F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D85"/>
            </a:gs>
            <a:gs pos="60001">
              <a:srgbClr val="0040B3"/>
            </a:gs>
            <a:gs pos="100000">
              <a:srgbClr val="3067D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938" y="15875"/>
            <a:ext cx="10810875" cy="8096250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8265" tIns="54132" rIns="108265" bIns="54132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938"/>
            <a:ext cx="10818813" cy="8104187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7659688" y="5859463"/>
            <a:ext cx="3163887" cy="224948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41338" y="317500"/>
            <a:ext cx="9744075" cy="1655763"/>
          </a:xfrm>
          <a:prstGeom prst="rect">
            <a:avLst/>
          </a:prstGeom>
        </p:spPr>
        <p:txBody>
          <a:bodyPr vert="horz" lIns="108265" tIns="54132" rIns="108265" bIns="54132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41338" y="2228850"/>
            <a:ext cx="974407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265" tIns="54132" rIns="108265" bIns="541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673725" y="7673975"/>
            <a:ext cx="2525713" cy="357188"/>
          </a:xfrm>
          <a:prstGeom prst="rect">
            <a:avLst/>
          </a:prstGeom>
        </p:spPr>
        <p:txBody>
          <a:bodyPr vert="horz" lIns="108265" tIns="54132" rIns="108265" bIns="54132" anchor="b"/>
          <a:lstStyle>
            <a:lvl1pPr algn="l" eaLnBrk="1" latinLnBrk="0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41338" y="7673975"/>
            <a:ext cx="5043487" cy="357188"/>
          </a:xfrm>
          <a:prstGeom prst="rect">
            <a:avLst/>
          </a:prstGeom>
        </p:spPr>
        <p:txBody>
          <a:bodyPr vert="horz" lIns="108265" tIns="54132" rIns="108265" bIns="54132" anchor="b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986838" y="7673975"/>
            <a:ext cx="595312" cy="357188"/>
          </a:xfrm>
          <a:prstGeom prst="rect">
            <a:avLst/>
          </a:prstGeom>
        </p:spPr>
        <p:txBody>
          <a:bodyPr vert="horz" lIns="108265" tIns="54132" rIns="108265" bIns="54132" anchor="b"/>
          <a:lstStyle>
            <a:lvl1pPr algn="ct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51722D4-331A-44D7-8CA3-007FE87E41FD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16" r:id="rId4"/>
    <p:sldLayoutId id="2147484024" r:id="rId5"/>
    <p:sldLayoutId id="2147484017" r:id="rId6"/>
    <p:sldLayoutId id="2147484018" r:id="rId7"/>
    <p:sldLayoutId id="2147484025" r:id="rId8"/>
    <p:sldLayoutId id="2147484026" r:id="rId9"/>
    <p:sldLayoutId id="2147484019" r:id="rId10"/>
    <p:sldLayoutId id="2147484020" r:id="rId11"/>
  </p:sldLayoutIdLst>
  <p:txStyles>
    <p:titleStyle>
      <a:lvl1pPr marL="573088" algn="l" rtl="0" eaLnBrk="0" fontAlgn="base" hangingPunct="0">
        <a:spcBef>
          <a:spcPct val="0"/>
        </a:spcBef>
        <a:spcAft>
          <a:spcPct val="0"/>
        </a:spcAft>
        <a:defRPr sz="50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573088"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2pPr>
      <a:lvl3pPr marL="573088"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3pPr>
      <a:lvl4pPr marL="573088"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4pPr>
      <a:lvl5pPr marL="573088" algn="l" rtl="0" eaLnBrk="0" fontAlgn="base" hangingPunct="0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5pPr>
      <a:lvl6pPr marL="1030288" algn="l" rtl="0" fontAlgn="base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6pPr>
      <a:lvl7pPr marL="1487488" algn="l" rtl="0" fontAlgn="base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7pPr>
      <a:lvl8pPr marL="1944688" algn="l" rtl="0" fontAlgn="base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8pPr>
      <a:lvl9pPr marL="2401888" algn="l" rtl="0" fontAlgn="base">
        <a:spcBef>
          <a:spcPct val="0"/>
        </a:spcBef>
        <a:spcAft>
          <a:spcPct val="0"/>
        </a:spcAft>
        <a:defRPr sz="5000">
          <a:solidFill>
            <a:srgbClr val="FF5C9C"/>
          </a:solidFill>
          <a:latin typeface="Century Gothic" pitchFamily="34" charset="0"/>
        </a:defRPr>
      </a:lvl9pPr>
    </p:titleStyle>
    <p:bodyStyle>
      <a:lvl1pPr marL="530225" indent="-4540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73138" indent="-3381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688" indent="-2698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22425" indent="-2476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93888" indent="-2476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299" indent="-24900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441" indent="-249009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706624" indent="-2165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77286" indent="-21653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0752" y="1683767"/>
            <a:ext cx="10336925" cy="6192688"/>
          </a:xfrm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Hrvatsko </a:t>
            </a:r>
            <a:r>
              <a:rPr lang="hr-HR" sz="32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asfaltersko</a:t>
            </a:r>
            <a:r>
              <a:rPr lang="hr-HR" sz="3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društvo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hr-HR" sz="4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5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Obilježja kolnika koja utječu na otpornost prema klizanju, ispitivanja kojima se ona kvantificira i pripadajući uvjeti kvalitete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sz="4800" b="1" dirty="0" smtClean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4800" b="1" dirty="0" smtClean="0"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Mladen Fistrić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CESTA d.o.o., PULA</a:t>
            </a:r>
            <a:endParaRPr lang="hr-HR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5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sz="5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Seminar ASFALTNI KOLNICI 2015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hr-HR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Opatija, 05. – 06. 03. 2015.</a:t>
            </a:r>
            <a:r>
              <a:rPr lang="hr-HR" sz="32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     </a:t>
            </a:r>
            <a:endParaRPr lang="hr-HR" sz="3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8288" y="171450"/>
            <a:ext cx="1550987" cy="1358900"/>
          </a:xfrm>
          <a:prstGeom prst="rect">
            <a:avLst/>
          </a:prstGeom>
          <a:solidFill>
            <a:srgbClr val="4D4D4D"/>
          </a:solidFill>
          <a:ln w="25400" algn="ctr">
            <a:solidFill>
              <a:srgbClr val="5C477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008111"/>
          </a:xfrm>
        </p:spPr>
        <p:txBody>
          <a:bodyPr/>
          <a:lstStyle/>
          <a:p>
            <a:r>
              <a:rPr lang="hr-HR" sz="4800" dirty="0" smtClean="0"/>
              <a:t>MAKROTEKSTURA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395735"/>
            <a:ext cx="9744075" cy="6246937"/>
          </a:xfrm>
        </p:spPr>
        <p:txBody>
          <a:bodyPr/>
          <a:lstStyle/>
          <a:p>
            <a:pPr>
              <a:buNone/>
            </a:pPr>
            <a:r>
              <a:rPr lang="hr-HR" b="1" dirty="0" smtClean="0"/>
              <a:t>Ovisi o sastavu asfaltne mješavine </a:t>
            </a:r>
            <a:r>
              <a:rPr lang="hr-HR" dirty="0" smtClean="0"/>
              <a:t>☺!☺!☺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Najvećem zrnu agregata i udjelu pojedinih veličina zrna (frakcija)</a:t>
            </a:r>
          </a:p>
          <a:p>
            <a:r>
              <a:rPr lang="hr-HR" dirty="0" smtClean="0"/>
              <a:t>Vrsti agregata (drobljeni, prirodni, industr.)</a:t>
            </a:r>
          </a:p>
          <a:p>
            <a:r>
              <a:rPr lang="hr-HR" dirty="0" smtClean="0"/>
              <a:t>Udjelu i vrsti bitumena</a:t>
            </a:r>
          </a:p>
          <a:p>
            <a:r>
              <a:rPr lang="hr-HR" dirty="0" smtClean="0"/>
              <a:t>Udjelu šupljina u asfaltnoj mješavini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008112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MAKROTEKSTURA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0807" y="1539751"/>
            <a:ext cx="10225135" cy="6102921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Iz nabrojanog proizlazi da ovisi i o: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Vrsti asfaltne mješavine (AC, BBTM, SMA…) 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Tipu asfaltne mješavine</a:t>
            </a:r>
          </a:p>
          <a:p>
            <a:pPr>
              <a:buNone/>
            </a:pPr>
            <a:r>
              <a:rPr lang="hr-HR" dirty="0" smtClean="0"/>
              <a:t>(AC11 surf 45/80-65 AG1 M2-E  ili  AC11 surf 50/70 AG4 M4-E)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110770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MAKROTEKSTURA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467743"/>
            <a:ext cx="9744075" cy="6174929"/>
          </a:xfrm>
        </p:spPr>
        <p:txBody>
          <a:bodyPr/>
          <a:lstStyle/>
          <a:p>
            <a:r>
              <a:rPr lang="hr-HR" sz="3200" b="1" dirty="0" smtClean="0"/>
              <a:t>Vrsta asfaltne mješavine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							SMA16 45/80-65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BBTM 8B 45/80-65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							AC11 surf 50/70</a:t>
            </a:r>
          </a:p>
        </p:txBody>
      </p:sp>
      <p:pic>
        <p:nvPicPr>
          <p:cNvPr id="5" name="Slika 4" descr="SMA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3455" y="1395735"/>
            <a:ext cx="4379713" cy="2400442"/>
          </a:xfrm>
          <a:prstGeom prst="rect">
            <a:avLst/>
          </a:prstGeom>
        </p:spPr>
      </p:pic>
      <p:pic>
        <p:nvPicPr>
          <p:cNvPr id="6" name="Slika 5" descr="BBTM 8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22" y="2403847"/>
            <a:ext cx="4608513" cy="2492150"/>
          </a:xfrm>
          <a:prstGeom prst="rect">
            <a:avLst/>
          </a:prstGeom>
        </p:spPr>
      </p:pic>
      <p:pic>
        <p:nvPicPr>
          <p:cNvPr id="7" name="Slika 6" descr="AC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3416" y="4636095"/>
            <a:ext cx="4680520" cy="26221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008112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MAKROTEKSTURA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467743"/>
            <a:ext cx="9744075" cy="6174929"/>
          </a:xfrm>
        </p:spPr>
        <p:txBody>
          <a:bodyPr/>
          <a:lstStyle/>
          <a:p>
            <a:r>
              <a:rPr lang="hr-HR" sz="3200" dirty="0" smtClean="0"/>
              <a:t>tip asfaltne mješavine</a:t>
            </a:r>
          </a:p>
          <a:p>
            <a:pPr>
              <a:buNone/>
            </a:pPr>
            <a:r>
              <a:rPr lang="hr-HR" sz="3200" dirty="0" smtClean="0"/>
              <a:t>(AC11 surf 45/80-65 AG1 M2-E ili AC11 surf 50/70 AG4 M4-E)</a:t>
            </a:r>
          </a:p>
          <a:p>
            <a:pPr>
              <a:buNone/>
            </a:pPr>
            <a:r>
              <a:rPr lang="hr-HR" sz="3200" dirty="0" smtClean="0"/>
              <a:t>– i unutar istog tipa može biti značajnih razlika</a:t>
            </a:r>
          </a:p>
          <a:p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</p:txBody>
      </p:sp>
      <p:graphicFrame>
        <p:nvGraphicFramePr>
          <p:cNvPr id="6" name="Chart 4"/>
          <p:cNvGraphicFramePr>
            <a:graphicFrameLocks/>
          </p:cNvGraphicFramePr>
          <p:nvPr/>
        </p:nvGraphicFramePr>
        <p:xfrm>
          <a:off x="156791" y="3988023"/>
          <a:ext cx="5269359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/>
        </p:nvGraphicFramePr>
        <p:xfrm>
          <a:off x="5570166" y="3988023"/>
          <a:ext cx="52565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243607"/>
            <a:ext cx="9744075" cy="1152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800" dirty="0" smtClean="0"/>
              <a:t>METODE ISPITIVANJA</a:t>
            </a:r>
            <a:endParaRPr lang="hr-HR" sz="4800" dirty="0"/>
          </a:p>
        </p:txBody>
      </p:sp>
      <p:sp>
        <p:nvSpPr>
          <p:cNvPr id="10243" name="Rezervirano mjesto sadržaja 4"/>
          <p:cNvSpPr>
            <a:spLocks noGrp="1"/>
          </p:cNvSpPr>
          <p:nvPr>
            <p:ph idx="1"/>
          </p:nvPr>
        </p:nvSpPr>
        <p:spPr>
          <a:xfrm>
            <a:off x="541338" y="1467744"/>
            <a:ext cx="9744075" cy="64094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hr-HR" sz="3200" dirty="0" smtClean="0"/>
          </a:p>
          <a:p>
            <a:r>
              <a:rPr lang="hr-HR" sz="3200" dirty="0" smtClean="0"/>
              <a:t>ISPITIVANJA MIKROTEKSTURE</a:t>
            </a:r>
          </a:p>
          <a:p>
            <a:pPr>
              <a:buNone/>
            </a:pPr>
            <a:r>
              <a:rPr lang="hr-HR" sz="3200" dirty="0" smtClean="0"/>
              <a:t>(nisu primjenjiva kod kolničkih površina)</a:t>
            </a:r>
          </a:p>
          <a:p>
            <a:pPr>
              <a:buNone/>
            </a:pPr>
            <a:endParaRPr lang="hr-HR" sz="3200" dirty="0" smtClean="0"/>
          </a:p>
          <a:p>
            <a:r>
              <a:rPr lang="hr-HR" sz="3200" dirty="0" smtClean="0"/>
              <a:t>ISPITIVANJA MAKROTEKSTURE</a:t>
            </a:r>
          </a:p>
          <a:p>
            <a:pPr>
              <a:buNone/>
            </a:pPr>
            <a:r>
              <a:rPr lang="hr-HR" sz="3200" dirty="0" smtClean="0"/>
              <a:t>(MTD-mean texture depth, MPD-mean profile depth)</a:t>
            </a:r>
          </a:p>
          <a:p>
            <a:pPr>
              <a:buNone/>
            </a:pPr>
            <a:endParaRPr lang="hr-HR" sz="3200" dirty="0" smtClean="0"/>
          </a:p>
          <a:p>
            <a:r>
              <a:rPr lang="hr-HR" sz="3200" dirty="0" smtClean="0"/>
              <a:t>ISPITIVANJA OTPORNOSTI NA KLIZANJE (koeficijent trenja i/ili razni indeksi trenja)</a:t>
            </a:r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440159"/>
          </a:xfrm>
        </p:spPr>
        <p:txBody>
          <a:bodyPr>
            <a:normAutofit/>
          </a:bodyPr>
          <a:lstStyle/>
          <a:p>
            <a:r>
              <a:rPr lang="hr-HR" sz="4800" dirty="0" smtClean="0"/>
              <a:t>ISPITIVANJA MAKROTEKSTURE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827783"/>
            <a:ext cx="9744075" cy="5814889"/>
          </a:xfrm>
        </p:spPr>
        <p:txBody>
          <a:bodyPr/>
          <a:lstStyle/>
          <a:p>
            <a:r>
              <a:rPr lang="hr-HR" sz="3200" dirty="0" smtClean="0"/>
              <a:t>VOLUMETRIJSKA METODA</a:t>
            </a:r>
          </a:p>
          <a:p>
            <a:pPr>
              <a:buNone/>
            </a:pPr>
            <a:r>
              <a:rPr lang="hr-HR" sz="3200" dirty="0" smtClean="0"/>
              <a:t>- HRN EN 13036-1:2010, ASTM E965, ISO 10844</a:t>
            </a:r>
          </a:p>
          <a:p>
            <a:pPr>
              <a:buNone/>
            </a:pPr>
            <a:r>
              <a:rPr lang="hr-HR" sz="3200" dirty="0" smtClean="0"/>
              <a:t>- “sand-patch”, mjeri se promjer “mrlje” pijeska na površini kolnika i izračunava se: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					</a:t>
            </a:r>
            <a:r>
              <a:rPr lang="hr-HR" dirty="0" smtClean="0"/>
              <a:t>MTD = 4V / </a:t>
            </a:r>
            <a:r>
              <a:rPr lang="el-GR" dirty="0" smtClean="0"/>
              <a:t>Π</a:t>
            </a:r>
            <a:r>
              <a:rPr lang="hr-HR" dirty="0" smtClean="0"/>
              <a:t>D</a:t>
            </a:r>
            <a:r>
              <a:rPr lang="hr-HR" baseline="30000" dirty="0" smtClean="0"/>
              <a:t>2</a:t>
            </a:r>
            <a:r>
              <a:rPr lang="hr-HR" dirty="0" smtClean="0"/>
              <a:t> (mm)</a:t>
            </a:r>
          </a:p>
          <a:p>
            <a:pPr>
              <a:buNone/>
            </a:pPr>
            <a:r>
              <a:rPr lang="hr-HR" dirty="0" smtClean="0"/>
              <a:t>						</a:t>
            </a:r>
            <a:r>
              <a:rPr lang="hr-HR" sz="3200" dirty="0" smtClean="0"/>
              <a:t>(srednja dubina teksture)</a:t>
            </a:r>
            <a:endParaRPr lang="hr-HR" dirty="0" smtClean="0"/>
          </a:p>
        </p:txBody>
      </p:sp>
      <p:pic>
        <p:nvPicPr>
          <p:cNvPr id="4" name="Slika 3" descr="Sand-P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855" y="4348063"/>
            <a:ext cx="4032448" cy="33848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93610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ISPITIVANJA MAKROTEKSTURE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323727"/>
            <a:ext cx="9744075" cy="6318945"/>
          </a:xfrm>
        </p:spPr>
        <p:txBody>
          <a:bodyPr/>
          <a:lstStyle/>
          <a:p>
            <a:r>
              <a:rPr lang="hr-HR" sz="3200" dirty="0" smtClean="0"/>
              <a:t>ELECTRO-OPTIC METHOD (EOM)</a:t>
            </a:r>
          </a:p>
          <a:p>
            <a:r>
              <a:rPr lang="hr-HR" sz="3200" dirty="0" smtClean="0"/>
              <a:t>CIRCULAR TEXTURE METER (CTM)</a:t>
            </a:r>
          </a:p>
          <a:p>
            <a:pPr>
              <a:buNone/>
            </a:pPr>
            <a:r>
              <a:rPr lang="hr-HR" sz="3200" dirty="0" smtClean="0"/>
              <a:t>- “laserske” metode</a:t>
            </a:r>
          </a:p>
          <a:p>
            <a:pPr>
              <a:buNone/>
            </a:pPr>
            <a:r>
              <a:rPr lang="hr-HR" sz="3200" dirty="0" smtClean="0"/>
              <a:t>-  mjere udaljenosti od nekog referentnog nivoa do točaka u neravninama površine kolnika  i izražavaju rezultat kao MPD (mm)</a:t>
            </a:r>
            <a:endParaRPr lang="hr-HR" sz="1500" dirty="0" smtClean="0"/>
          </a:p>
          <a:p>
            <a:pPr>
              <a:buFontTx/>
              <a:buChar char="-"/>
            </a:pPr>
            <a:endParaRPr lang="hr-HR" sz="3200" dirty="0" smtClean="0"/>
          </a:p>
          <a:p>
            <a:pPr>
              <a:buNone/>
            </a:pPr>
            <a:r>
              <a:rPr lang="hr-HR" dirty="0" smtClean="0"/>
              <a:t>								</a:t>
            </a:r>
            <a:r>
              <a:rPr lang="hr-HR" sz="3200" dirty="0" smtClean="0"/>
              <a:t>(srednja dubina </a:t>
            </a:r>
          </a:p>
          <a:p>
            <a:pPr>
              <a:buNone/>
            </a:pPr>
            <a:r>
              <a:rPr lang="hr-HR" sz="3200" dirty="0" smtClean="0"/>
              <a:t>								profila)</a:t>
            </a:r>
            <a:endParaRPr lang="hr-HR" dirty="0"/>
          </a:p>
        </p:txBody>
      </p:sp>
      <p:pic>
        <p:nvPicPr>
          <p:cNvPr id="5" name="Slika 4" descr="mp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4863" y="4852119"/>
            <a:ext cx="5906318" cy="29362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584175"/>
          </a:xfrm>
        </p:spPr>
        <p:txBody>
          <a:bodyPr>
            <a:normAutofit/>
          </a:bodyPr>
          <a:lstStyle/>
          <a:p>
            <a:r>
              <a:rPr lang="hr-HR" sz="4800" dirty="0" smtClean="0"/>
              <a:t>ISPITIVANJA OTPORNOSTI NA KLIZANJE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STATIČNE (TOČKASTE) METODE</a:t>
            </a:r>
          </a:p>
          <a:p>
            <a:pPr>
              <a:buNone/>
            </a:pPr>
            <a:r>
              <a:rPr lang="hr-HR" dirty="0" smtClean="0"/>
              <a:t>- British Pendulum Tester (SRT)</a:t>
            </a:r>
          </a:p>
          <a:p>
            <a:pPr>
              <a:buNone/>
            </a:pPr>
            <a:r>
              <a:rPr lang="hr-HR" dirty="0" smtClean="0"/>
              <a:t>- Dynamic Friction Tester (DFT)</a:t>
            </a:r>
          </a:p>
          <a:p>
            <a:pPr>
              <a:buFontTx/>
              <a:buChar char="-"/>
            </a:pPr>
            <a:endParaRPr lang="hr-HR" dirty="0" smtClean="0"/>
          </a:p>
          <a:p>
            <a:r>
              <a:rPr lang="hr-HR" dirty="0" smtClean="0"/>
              <a:t>DINAMIČKE (KONTINUIRANE) METODE</a:t>
            </a:r>
          </a:p>
          <a:p>
            <a:pPr>
              <a:buNone/>
            </a:pPr>
            <a:r>
              <a:rPr lang="hr-HR" dirty="0" smtClean="0"/>
              <a:t>- niz metoda temeljen na mjerenjima ispitnim kotačem tijekom vožnje u različitim režimima kočenja</a:t>
            </a:r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316720"/>
            <a:ext cx="9744075" cy="1079015"/>
          </a:xfrm>
        </p:spPr>
        <p:txBody>
          <a:bodyPr>
            <a:normAutofit/>
          </a:bodyPr>
          <a:lstStyle/>
          <a:p>
            <a:r>
              <a:rPr lang="hr-HR" sz="4800" dirty="0" smtClean="0"/>
              <a:t>PENDULUM TESTER (SRT)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395735"/>
            <a:ext cx="9744075" cy="6246937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HRN EN 13036-4:2012  Površinska svojstva cesta i aerodromskih operativnih površina – Metode ispitivanja – 4. dio: Metoda mjerenja otpornosti površine na klizanje: Ispitivanje klatnom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					Gumeni klizač na klatnu</a:t>
            </a:r>
          </a:p>
          <a:p>
            <a:pPr>
              <a:buNone/>
            </a:pPr>
            <a:r>
              <a:rPr lang="hr-HR" sz="3200" dirty="0" smtClean="0"/>
              <a:t>						određenih dimenzija i </a:t>
            </a:r>
          </a:p>
          <a:p>
            <a:pPr>
              <a:buNone/>
            </a:pPr>
            <a:r>
              <a:rPr lang="hr-HR" sz="3200" dirty="0" smtClean="0"/>
              <a:t>						mase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pendulum na ces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265" y="3988023"/>
            <a:ext cx="4431038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316720"/>
            <a:ext cx="9744075" cy="115102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DYNAMIC FRICTION TESTER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683767"/>
            <a:ext cx="9744075" cy="595890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Disk s tri gumena klizača, vrti se različitim brzinama i mjeri koeficijent trenja</a:t>
            </a:r>
          </a:p>
          <a:p>
            <a:pPr>
              <a:buNone/>
            </a:pPr>
            <a:r>
              <a:rPr lang="hr-HR" dirty="0" smtClean="0"/>
              <a:t>- ASTM E1911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4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879" y="4060031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3455" y="4132039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152127"/>
          </a:xfrm>
        </p:spPr>
        <p:txBody>
          <a:bodyPr/>
          <a:lstStyle/>
          <a:p>
            <a:pPr algn="ctr">
              <a:defRPr/>
            </a:pPr>
            <a:r>
              <a:rPr lang="hr-HR" sz="5400" dirty="0" smtClean="0"/>
              <a:t>TEKSTURA</a:t>
            </a:r>
            <a:endParaRPr lang="hr-HR" dirty="0"/>
          </a:p>
        </p:txBody>
      </p:sp>
      <p:sp>
        <p:nvSpPr>
          <p:cNvPr id="11267" name="Rezervirano mjesto sadržaja 2"/>
          <p:cNvSpPr>
            <a:spLocks noGrp="1"/>
          </p:cNvSpPr>
          <p:nvPr>
            <p:ph idx="1"/>
          </p:nvPr>
        </p:nvSpPr>
        <p:spPr>
          <a:xfrm>
            <a:off x="541338" y="1395413"/>
            <a:ext cx="9744075" cy="6246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vi-VN" sz="3200" dirty="0" smtClean="0"/>
              <a:t>Općenito: vizualna i taktilna obilježja neke tvari ili površine nekoga tijela; građa, struktura neke tvorbe</a:t>
            </a:r>
            <a:endParaRPr lang="hr-HR" sz="3200" dirty="0" smtClean="0"/>
          </a:p>
          <a:p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r>
              <a:rPr lang="hr-HR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Kod kolnika: neravnine, nepravilnosti na njegovoj površini (hrapavost, grubost, “otvorenost” površine)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</p:txBody>
      </p:sp>
      <p:pic>
        <p:nvPicPr>
          <p:cNvPr id="11268" name="Slika 4" descr="FOTKA TEKSTUR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13" y="3086100"/>
            <a:ext cx="4103687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008111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0808" y="1251719"/>
            <a:ext cx="9984606" cy="6390953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Četiri režima kočenja (uvjeta ispitivanja) </a:t>
            </a:r>
          </a:p>
          <a:p>
            <a:pPr>
              <a:buNone/>
            </a:pPr>
            <a:r>
              <a:rPr lang="hr-HR" sz="3200" dirty="0" smtClean="0"/>
              <a:t>- mjerenje bočnih</a:t>
            </a:r>
          </a:p>
          <a:p>
            <a:pPr>
              <a:buNone/>
            </a:pPr>
            <a:r>
              <a:rPr lang="hr-HR" sz="3200" dirty="0" smtClean="0"/>
              <a:t>sila/koef. (sideways</a:t>
            </a:r>
          </a:p>
          <a:p>
            <a:pPr>
              <a:buNone/>
            </a:pPr>
            <a:r>
              <a:rPr lang="hr-HR" sz="3200" dirty="0" smtClean="0"/>
              <a:t>force methods)</a:t>
            </a:r>
          </a:p>
          <a:p>
            <a:pPr>
              <a:buNone/>
            </a:pPr>
            <a:r>
              <a:rPr lang="hr-HR" sz="3200" dirty="0" smtClean="0"/>
              <a:t>- stalni omjer uzd.</a:t>
            </a:r>
          </a:p>
          <a:p>
            <a:pPr>
              <a:buNone/>
            </a:pPr>
            <a:r>
              <a:rPr lang="hr-HR" sz="3200" dirty="0" smtClean="0"/>
              <a:t>proklizavanja</a:t>
            </a:r>
          </a:p>
          <a:p>
            <a:pPr>
              <a:buNone/>
            </a:pPr>
            <a:r>
              <a:rPr lang="hr-HR" sz="3200" dirty="0" smtClean="0"/>
              <a:t>(fixed slip methods)</a:t>
            </a:r>
          </a:p>
          <a:p>
            <a:pPr>
              <a:buNone/>
            </a:pPr>
            <a:r>
              <a:rPr lang="hr-HR" sz="3200" dirty="0" smtClean="0"/>
              <a:t>- uzd.blokirani kotač</a:t>
            </a:r>
          </a:p>
          <a:p>
            <a:pPr>
              <a:buNone/>
            </a:pPr>
            <a:r>
              <a:rPr lang="hr-HR" sz="3200" dirty="0" smtClean="0"/>
              <a:t>(locked wheel m.)</a:t>
            </a:r>
          </a:p>
          <a:p>
            <a:pPr>
              <a:buNone/>
            </a:pPr>
            <a:r>
              <a:rPr lang="hr-HR" sz="3200" dirty="0" smtClean="0"/>
              <a:t>- uzd.kontrolirano</a:t>
            </a:r>
          </a:p>
          <a:p>
            <a:pPr>
              <a:buNone/>
            </a:pPr>
            <a:r>
              <a:rPr lang="hr-HR" sz="3200" dirty="0" smtClean="0"/>
              <a:t>klizanje (variable slip m.)</a:t>
            </a:r>
          </a:p>
          <a:p>
            <a:pPr>
              <a:buNone/>
            </a:pPr>
            <a:endParaRPr lang="hr-HR" sz="3200" dirty="0"/>
          </a:p>
        </p:txBody>
      </p:sp>
      <p:pic>
        <p:nvPicPr>
          <p:cNvPr id="4" name="Slika 3" descr="DINAMIČKE MJERNE MET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7271" y="2475855"/>
            <a:ext cx="6192688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243608"/>
            <a:ext cx="9744075" cy="1224136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611759"/>
            <a:ext cx="9744075" cy="6030913"/>
          </a:xfrm>
        </p:spPr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spcBef>
                <a:spcPts val="0"/>
              </a:spcBef>
              <a:buNone/>
            </a:pPr>
            <a:endParaRPr lang="hr-HR" dirty="0" smtClean="0"/>
          </a:p>
          <a:p>
            <a:r>
              <a:rPr lang="hr-HR" sz="3200" dirty="0" smtClean="0"/>
              <a:t>Grip tester ®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 </a:t>
            </a:r>
            <a:r>
              <a:rPr lang="hr-HR" sz="3200" dirty="0" smtClean="0"/>
              <a:t>mjerenje koef. bočne sile (SFCS): SCRIM® 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55" y="1683767"/>
            <a:ext cx="4536504" cy="3115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383" y="1755775"/>
            <a:ext cx="331236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7271" y="4996135"/>
            <a:ext cx="4608512" cy="252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080120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2815" y="1467743"/>
            <a:ext cx="10081119" cy="6174929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Ispitne norme iz niza CEN/TS 15901 (1-15) Površinska svojstva cesta i aerodromskih površina</a:t>
            </a:r>
          </a:p>
          <a:p>
            <a:pPr>
              <a:buNone/>
            </a:pPr>
            <a:r>
              <a:rPr lang="hr-HR" sz="3200" dirty="0" smtClean="0"/>
              <a:t>U RH prihvaćene:</a:t>
            </a:r>
          </a:p>
          <a:p>
            <a:r>
              <a:rPr lang="hr-HR" sz="3200" u="sng" dirty="0" smtClean="0"/>
              <a:t>HRS CEN/TS 15901-6:2009</a:t>
            </a:r>
            <a:r>
              <a:rPr lang="hr-HR" sz="3200" dirty="0" smtClean="0"/>
              <a:t> Postupak za određivanje otpornosti na klizanje površine kolnika mjerenjem koeficijenta bočne sile (SFCS): SCRIM®</a:t>
            </a:r>
          </a:p>
          <a:p>
            <a:r>
              <a:rPr lang="hr-HR" sz="3200" u="sng" dirty="0" smtClean="0"/>
              <a:t>HRS CEN/TS 15901-7:2009</a:t>
            </a:r>
            <a:r>
              <a:rPr lang="hr-HR" sz="3200" dirty="0" smtClean="0"/>
              <a:t> Postupak za određivanje otpornosti na klizanje površine kolnika uporabom uređaja sa stalnim omjerom uzdužnog proklizavanja (LFCG): Grip Tester® </a:t>
            </a:r>
          </a:p>
          <a:p>
            <a:pPr>
              <a:buNone/>
            </a:pPr>
            <a:endParaRPr lang="hr-HR" sz="3200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936103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179711"/>
            <a:ext cx="9744075" cy="6462961"/>
          </a:xfrm>
        </p:spPr>
        <p:txBody>
          <a:bodyPr/>
          <a:lstStyle/>
          <a:p>
            <a:r>
              <a:rPr lang="hr-HR" sz="3200" u="sng" dirty="0" smtClean="0"/>
              <a:t>HRS CEN/TS 15901-11:2011 </a:t>
            </a:r>
            <a:r>
              <a:rPr lang="hr-HR" sz="3200" dirty="0" smtClean="0"/>
              <a:t>Postupak za određivanje otpornosti na klizanje površine kolnika uporabom uređaja s uzdužno blokiranim kotačem (LFCSR): SRM</a:t>
            </a:r>
          </a:p>
          <a:p>
            <a:r>
              <a:rPr lang="hr-HR" sz="3200" u="sng" dirty="0" smtClean="0"/>
              <a:t>HRS CEN/TS 15901-12:2011 </a:t>
            </a:r>
            <a:r>
              <a:rPr lang="hr-HR" sz="3200" dirty="0" smtClean="0"/>
              <a:t>Postupak za određivanje otpornosti na klizanje površine kolnika uporabom uređaja s uzdužno kontroliranim klizanjem: BV 11 i Saab friction tester (SFT)</a:t>
            </a:r>
          </a:p>
          <a:p>
            <a:r>
              <a:rPr lang="hr-HR" sz="3200" u="sng" dirty="0" smtClean="0"/>
              <a:t>HRS CEN/TS </a:t>
            </a:r>
            <a:r>
              <a:rPr lang="hr-HR" sz="3200" dirty="0" smtClean="0"/>
              <a:t>15901-13:2011 Postupak za određivanje otpornosti na klizanje površine kolnika mjerenjem koeficijenta bočnog trenja (SFCO): Odoliograph</a:t>
            </a:r>
            <a:endParaRPr lang="hr-HR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243608"/>
            <a:ext cx="9744075" cy="1008111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799" y="1323727"/>
            <a:ext cx="10369152" cy="6318945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HRS CEN/TS 13036-2:2011 Površinska svojstva cesta i aerodromskih operativnih površina – Metode ispitivanja – 2. dio: Ocjenjivanje otpornosti na klizanje površine kolnika uporabom dinamičkih mjernih sustava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b="1" dirty="0" smtClean="0"/>
              <a:t>S …… (slip speed) brzina proklizavanja (km/h)</a:t>
            </a:r>
          </a:p>
          <a:p>
            <a:pPr>
              <a:buNone/>
            </a:pPr>
            <a:r>
              <a:rPr lang="hr-HR" b="1" dirty="0" smtClean="0"/>
              <a:t>S = v-v</a:t>
            </a:r>
            <a:r>
              <a:rPr lang="hr-HR" b="1" baseline="-25000" dirty="0" smtClean="0"/>
              <a:t>P</a:t>
            </a:r>
            <a:r>
              <a:rPr lang="hr-HR" baseline="-25000" dirty="0" smtClean="0"/>
              <a:t>	</a:t>
            </a:r>
            <a:r>
              <a:rPr lang="hr-HR" sz="3200" baseline="-25000" dirty="0" smtClean="0"/>
              <a:t>		</a:t>
            </a:r>
            <a:r>
              <a:rPr lang="hr-HR" sz="3200" dirty="0" smtClean="0"/>
              <a:t>v … brzina vozila (km/h)</a:t>
            </a:r>
          </a:p>
          <a:p>
            <a:pPr>
              <a:buNone/>
            </a:pPr>
            <a:r>
              <a:rPr lang="hr-HR" sz="3200" dirty="0" smtClean="0"/>
              <a:t>					v</a:t>
            </a:r>
            <a:r>
              <a:rPr lang="hr-HR" sz="3200" baseline="-25000" dirty="0" smtClean="0"/>
              <a:t>P</a:t>
            </a:r>
            <a:r>
              <a:rPr lang="hr-HR" sz="3200" dirty="0" smtClean="0"/>
              <a:t>… obodna brz.g. (km/h)</a:t>
            </a:r>
          </a:p>
          <a:p>
            <a:pPr>
              <a:buNone/>
            </a:pPr>
            <a:r>
              <a:rPr lang="hr-HR" sz="3200" b="1" dirty="0" smtClean="0"/>
              <a:t>SR .… (slip ratio) omjer proklizavanja</a:t>
            </a:r>
          </a:p>
          <a:p>
            <a:pPr>
              <a:buNone/>
            </a:pPr>
            <a:r>
              <a:rPr lang="hr-HR" b="1" dirty="0" smtClean="0"/>
              <a:t>SR = (v-v</a:t>
            </a:r>
            <a:r>
              <a:rPr lang="hr-HR" b="1" baseline="-25000" dirty="0" smtClean="0"/>
              <a:t>P</a:t>
            </a:r>
            <a:r>
              <a:rPr lang="hr-HR" b="1" dirty="0" smtClean="0"/>
              <a:t>)/v = S/v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243608"/>
            <a:ext cx="9744075" cy="1008111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799" y="1323727"/>
            <a:ext cx="10369152" cy="6318945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HRS CEN/TS 13036-2:2011		</a:t>
            </a:r>
          </a:p>
          <a:p>
            <a:pPr>
              <a:buNone/>
            </a:pPr>
            <a:r>
              <a:rPr lang="hr-HR" sz="3200" b="1" i="1" dirty="0" smtClean="0"/>
              <a:t>SKID RESISTANCE INDEX</a:t>
            </a: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</a:t>
            </a:r>
            <a:r>
              <a:rPr lang="hr-HR" sz="3200" b="1" dirty="0" smtClean="0"/>
              <a:t>SRI = B x F x e</a:t>
            </a:r>
            <a:r>
              <a:rPr lang="hr-HR" sz="3200" b="1" baseline="30000" dirty="0" smtClean="0"/>
              <a:t>(S-30)/S</a:t>
            </a:r>
            <a:r>
              <a:rPr lang="hr-HR" sz="2000" b="1" baseline="30000" dirty="0" smtClean="0"/>
              <a:t>0</a:t>
            </a:r>
            <a:r>
              <a:rPr lang="hr-HR" sz="3200" b="1" dirty="0" smtClean="0"/>
              <a:t>	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S</a:t>
            </a:r>
            <a:r>
              <a:rPr lang="hr-HR" sz="3200" baseline="-25000" dirty="0" smtClean="0"/>
              <a:t>0</a:t>
            </a:r>
            <a:r>
              <a:rPr lang="hr-HR" sz="3200" dirty="0" smtClean="0"/>
              <a:t>=a x MPD</a:t>
            </a:r>
            <a:r>
              <a:rPr lang="hr-HR" sz="3200" baseline="30000" dirty="0" smtClean="0"/>
              <a:t>b</a:t>
            </a:r>
            <a:r>
              <a:rPr lang="hr-HR" sz="3200" dirty="0" smtClean="0"/>
              <a:t>… parametar (koeficijent) brzine ovisan o makrosteksturi ispitivane površine</a:t>
            </a:r>
          </a:p>
          <a:p>
            <a:pPr>
              <a:buNone/>
            </a:pPr>
            <a:r>
              <a:rPr lang="hr-HR" sz="3200" dirty="0" smtClean="0"/>
              <a:t>a, B, b ………. parametri dobiveni kalibracijom 				korištenog uređaja</a:t>
            </a:r>
          </a:p>
          <a:p>
            <a:pPr>
              <a:buNone/>
            </a:pPr>
            <a:r>
              <a:rPr lang="hr-HR" sz="3200" dirty="0" smtClean="0"/>
              <a:t>F ……………… izmjereni koeficijent trenja</a:t>
            </a:r>
          </a:p>
          <a:p>
            <a:pPr>
              <a:buNone/>
            </a:pPr>
            <a:r>
              <a:rPr lang="hr-HR" sz="3200" dirty="0" smtClean="0"/>
              <a:t>S ……………… brzina proklizavanja (km/h)</a:t>
            </a:r>
          </a:p>
          <a:p>
            <a:pPr>
              <a:buNone/>
            </a:pPr>
            <a:r>
              <a:rPr lang="hr-HR" sz="3200" dirty="0" smtClean="0"/>
              <a:t>			S=v-v</a:t>
            </a:r>
            <a:r>
              <a:rPr lang="hr-HR" sz="3200" baseline="-25000" dirty="0" smtClean="0"/>
              <a:t>P		</a:t>
            </a:r>
            <a:r>
              <a:rPr lang="hr-HR" sz="3200" dirty="0" smtClean="0"/>
              <a:t>S=v x SR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243608"/>
            <a:ext cx="9744075" cy="864095"/>
          </a:xfrm>
        </p:spPr>
        <p:txBody>
          <a:bodyPr>
            <a:normAutofit/>
          </a:bodyPr>
          <a:lstStyle/>
          <a:p>
            <a:r>
              <a:rPr lang="hr-HR" sz="4800" dirty="0" smtClean="0"/>
              <a:t>DINAMIČKE METODE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799" y="1179711"/>
            <a:ext cx="10369152" cy="6462961"/>
          </a:xfrm>
        </p:spPr>
        <p:txBody>
          <a:bodyPr/>
          <a:lstStyle/>
          <a:p>
            <a:pPr>
              <a:buNone/>
            </a:pPr>
            <a:r>
              <a:rPr lang="hr-HR" sz="3200" b="1" i="1" dirty="0" smtClean="0"/>
              <a:t>SKID RESISTANCE INDEX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	SRI = B x F x e</a:t>
            </a:r>
            <a:r>
              <a:rPr lang="hr-HR" sz="3200" baseline="30000" dirty="0" smtClean="0"/>
              <a:t>(S-30)/S</a:t>
            </a:r>
            <a:r>
              <a:rPr lang="hr-HR" sz="2000" baseline="30000" dirty="0" smtClean="0"/>
              <a:t>0</a:t>
            </a:r>
            <a:r>
              <a:rPr lang="hr-HR" sz="3200" dirty="0" smtClean="0"/>
              <a:t>		S</a:t>
            </a:r>
            <a:r>
              <a:rPr lang="hr-HR" sz="3200" baseline="-25000" dirty="0" smtClean="0"/>
              <a:t>0</a:t>
            </a:r>
            <a:r>
              <a:rPr lang="hr-HR" sz="3200" dirty="0" smtClean="0"/>
              <a:t> = a x MPD</a:t>
            </a:r>
            <a:r>
              <a:rPr lang="hr-HR" sz="3200" baseline="30000" dirty="0" smtClean="0"/>
              <a:t>b</a:t>
            </a: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MPD = (5 x MTD -1)/4	za MTD</a:t>
            </a:r>
            <a:r>
              <a:rPr lang="hr-HR" sz="3200" u="sng" dirty="0" smtClean="0"/>
              <a:t>&gt;</a:t>
            </a:r>
            <a:r>
              <a:rPr lang="hr-HR" sz="3200" dirty="0" smtClean="0"/>
              <a:t>0,2</a:t>
            </a:r>
          </a:p>
          <a:p>
            <a:pPr>
              <a:buNone/>
            </a:pPr>
            <a:r>
              <a:rPr lang="hr-HR" sz="3200" dirty="0" smtClean="0"/>
              <a:t>MPD=0				za MTD&lt;0,2	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Postoji i IFI (International Friction Indeks) razvijen od PIARC-a na temelju istraživanja od 1992-1995 i usvojen ka standard ASTM E1960-98 			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endParaRPr lang="hr-HR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243608"/>
            <a:ext cx="9744075" cy="1008111"/>
          </a:xfrm>
        </p:spPr>
        <p:txBody>
          <a:bodyPr/>
          <a:lstStyle/>
          <a:p>
            <a:r>
              <a:rPr lang="hr-HR" dirty="0" smtClean="0"/>
              <a:t>TEKSTURA I BRZINA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467743"/>
            <a:ext cx="9744075" cy="6174929"/>
          </a:xfrm>
        </p:spPr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Utjecaj mikro i makroteksture na koefic. trenja pri različitim brzinama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831" y="1611759"/>
            <a:ext cx="99371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368151"/>
          </a:xfrm>
        </p:spPr>
        <p:txBody>
          <a:bodyPr>
            <a:normAutofit/>
          </a:bodyPr>
          <a:lstStyle/>
          <a:p>
            <a:r>
              <a:rPr lang="hr-HR" sz="4800" dirty="0" smtClean="0"/>
              <a:t>ZAHTJEVI U “RAZRADI…”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RAZRAD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39" y="1827783"/>
            <a:ext cx="9757364" cy="3168352"/>
          </a:xfrm>
          <a:prstGeom prst="rect">
            <a:avLst/>
          </a:prstGeom>
        </p:spPr>
      </p:pic>
      <p:pic>
        <p:nvPicPr>
          <p:cNvPr id="5" name="Slika 4" descr="RAZRAD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839" y="5428183"/>
            <a:ext cx="9699165" cy="7200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368151"/>
          </a:xfrm>
        </p:spPr>
        <p:txBody>
          <a:bodyPr>
            <a:normAutofit/>
          </a:bodyPr>
          <a:lstStyle/>
          <a:p>
            <a:r>
              <a:rPr lang="hr-HR" sz="4800" dirty="0" smtClean="0"/>
              <a:t>ZAHTJEVI U “RAZRADI…”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6" name="Slika 5" descr="RAZRADA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839" y="1971799"/>
            <a:ext cx="9704959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1539751"/>
          </a:xfrm>
        </p:spPr>
        <p:txBody>
          <a:bodyPr>
            <a:noAutofit/>
          </a:bodyPr>
          <a:lstStyle/>
          <a:p>
            <a:r>
              <a:rPr lang="hr-HR" sz="4800" dirty="0" smtClean="0"/>
              <a:t>KLASIFIKACIJA TEKSTURA KOLNIKA</a:t>
            </a:r>
            <a:endParaRPr lang="hr-HR" sz="4800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41338" y="1683767"/>
            <a:ext cx="9744075" cy="5958905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Na temelju “valnih duljina” neravnina (PIARC i ISO 13473)</a:t>
            </a:r>
          </a:p>
          <a:p>
            <a:r>
              <a:rPr lang="hr-HR" dirty="0" smtClean="0"/>
              <a:t>Mikrotekstura </a:t>
            </a:r>
          </a:p>
          <a:p>
            <a:pPr>
              <a:buNone/>
            </a:pPr>
            <a:r>
              <a:rPr lang="hr-HR" dirty="0" smtClean="0"/>
              <a:t>1(5) µm – 0,5 mm</a:t>
            </a:r>
          </a:p>
          <a:p>
            <a:r>
              <a:rPr lang="hr-HR" dirty="0" smtClean="0"/>
              <a:t>Makrotekstura</a:t>
            </a:r>
          </a:p>
          <a:p>
            <a:pPr>
              <a:buNone/>
            </a:pPr>
            <a:r>
              <a:rPr lang="hr-HR" dirty="0" smtClean="0"/>
              <a:t>0,5 – 50 mm</a:t>
            </a:r>
          </a:p>
          <a:p>
            <a:r>
              <a:rPr lang="hr-HR" dirty="0" smtClean="0"/>
              <a:t>Megatekstura</a:t>
            </a:r>
          </a:p>
          <a:p>
            <a:pPr>
              <a:buNone/>
            </a:pPr>
            <a:r>
              <a:rPr lang="hr-HR" dirty="0" smtClean="0"/>
              <a:t>50 – 500 mm</a:t>
            </a:r>
          </a:p>
          <a:p>
            <a:r>
              <a:rPr lang="hr-HR" dirty="0" smtClean="0"/>
              <a:t>Ravnost (roughness/unevenness)</a:t>
            </a:r>
          </a:p>
          <a:p>
            <a:pPr>
              <a:buNone/>
            </a:pPr>
            <a:r>
              <a:rPr lang="hr-HR" dirty="0" smtClean="0"/>
              <a:t>500 mm – 100 (50) m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7" name="Slika 6" descr="ILUSTRACIJA TEKS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319" y="3339951"/>
            <a:ext cx="531532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1755775"/>
          </a:xfrm>
        </p:spPr>
        <p:txBody>
          <a:bodyPr>
            <a:normAutofit/>
          </a:bodyPr>
          <a:lstStyle/>
          <a:p>
            <a:r>
              <a:rPr lang="hr-HR" sz="4800" dirty="0" smtClean="0"/>
              <a:t>UTJECAJ TIPA TEKSTURE NA FIZIKALNE POJAVE PRI VOŽNJI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spcBef>
                <a:spcPts val="0"/>
              </a:spcBef>
              <a:buNone/>
            </a:pPr>
            <a:r>
              <a:rPr lang="hr-HR" dirty="0" smtClean="0"/>
              <a:t>	Otpornost na klizanje dominantno je  uvjetovana mikro i makroteksturom</a:t>
            </a:r>
            <a:endParaRPr lang="hr-HR" dirty="0"/>
          </a:p>
        </p:txBody>
      </p:sp>
      <p:pic>
        <p:nvPicPr>
          <p:cNvPr id="4" name="Slika 3" descr="UTJECAJ TEKSTURE NA NEKE POJA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8530" y="1954253"/>
            <a:ext cx="8247293" cy="462605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171600"/>
            <a:ext cx="9744075" cy="10801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4800" dirty="0" smtClean="0"/>
              <a:t>MIKRO I MAKROTEKSTURA</a:t>
            </a:r>
            <a:endParaRPr lang="hr-HR" sz="4800" dirty="0"/>
          </a:p>
        </p:txBody>
      </p:sp>
      <p:sp>
        <p:nvSpPr>
          <p:cNvPr id="13315" name="Rezervirano mjesto sadržaja 2"/>
          <p:cNvSpPr>
            <a:spLocks noGrp="1"/>
          </p:cNvSpPr>
          <p:nvPr>
            <p:ph idx="1"/>
          </p:nvPr>
        </p:nvSpPr>
        <p:spPr>
          <a:xfrm>
            <a:off x="541338" y="1467743"/>
            <a:ext cx="9744075" cy="6174483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Mikrotekstura – “hrapavost” površine zrna agregata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Makrotekstura – neravnine, udubljenja i izbočenja na površini asfalta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</p:txBody>
      </p:sp>
      <p:pic>
        <p:nvPicPr>
          <p:cNvPr id="13316" name="Picture 8" descr="Tex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63" y="6076255"/>
            <a:ext cx="57606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Micro and Macro-texture of an aggregate particle in the pavement surface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255" y="2259831"/>
            <a:ext cx="40324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1179711"/>
          </a:xfrm>
        </p:spPr>
        <p:txBody>
          <a:bodyPr/>
          <a:lstStyle/>
          <a:p>
            <a:pPr>
              <a:defRPr/>
            </a:pPr>
            <a:r>
              <a:rPr lang="hr-HR" sz="4800" dirty="0" smtClean="0"/>
              <a:t>OTPORNOST PREMA KLIZANJU</a:t>
            </a:r>
            <a:endParaRPr lang="hr-HR" sz="4800" dirty="0"/>
          </a:p>
        </p:txBody>
      </p:sp>
      <p:sp>
        <p:nvSpPr>
          <p:cNvPr id="10243" name="Rezervirano mjesto sadržaja 4"/>
          <p:cNvSpPr>
            <a:spLocks noGrp="1"/>
          </p:cNvSpPr>
          <p:nvPr>
            <p:ph idx="1"/>
          </p:nvPr>
        </p:nvSpPr>
        <p:spPr>
          <a:xfrm>
            <a:off x="541338" y="1467744"/>
            <a:ext cx="9744075" cy="640943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hr-HR" sz="3200" dirty="0" smtClean="0"/>
              <a:t>SILA TRENJA IZMEĐU AUTO-GUME I POVRŠINE KOLNIKA IMA DVIJE GLAVNE KOMPONENTE:</a:t>
            </a:r>
          </a:p>
          <a:p>
            <a:r>
              <a:rPr lang="hr-HR" sz="3200" dirty="0" smtClean="0"/>
              <a:t>ADHEZIJU gume i površine kolnika</a:t>
            </a:r>
          </a:p>
          <a:p>
            <a:r>
              <a:rPr lang="hr-HR" sz="3200" dirty="0" smtClean="0"/>
              <a:t>HISTEREZU deformacije gume</a:t>
            </a:r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pPr>
              <a:buFont typeface="Wingdings 2" pitchFamily="18" charset="2"/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10244" name="Slika 12" descr="PRIKAZ ADHEZIJE I HISTEREZ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031" y="3988023"/>
            <a:ext cx="634387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891679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MIKROTEKSTURA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-203249" y="891679"/>
            <a:ext cx="10729193" cy="6750993"/>
          </a:xfrm>
        </p:spPr>
        <p:txBody>
          <a:bodyPr/>
          <a:lstStyle/>
          <a:p>
            <a:pPr>
              <a:spcBef>
                <a:spcPts val="300"/>
              </a:spcBef>
              <a:buNone/>
            </a:pPr>
            <a:r>
              <a:rPr lang="hr-HR" dirty="0" smtClean="0"/>
              <a:t>					 </a:t>
            </a:r>
            <a:r>
              <a:rPr lang="hr-HR" sz="3200" dirty="0" smtClean="0"/>
              <a:t>– 	ovisi o vrsti, veličini, odnosu</a:t>
            </a:r>
          </a:p>
          <a:p>
            <a:pPr>
              <a:spcBef>
                <a:spcPts val="300"/>
              </a:spcBef>
              <a:buNone/>
            </a:pPr>
            <a:r>
              <a:rPr lang="hr-HR" sz="3200" dirty="0" smtClean="0"/>
              <a:t>						veličina i obliku kristala u</a:t>
            </a:r>
          </a:p>
          <a:p>
            <a:pPr>
              <a:spcBef>
                <a:spcPts val="300"/>
              </a:spcBef>
              <a:buNone/>
            </a:pPr>
            <a:r>
              <a:rPr lang="hr-HR" sz="3200" dirty="0" smtClean="0"/>
              <a:t>						kamenu (zrnima agregata)</a:t>
            </a:r>
            <a:endParaRPr lang="hr-HR" dirty="0" smtClean="0"/>
          </a:p>
          <a:p>
            <a:pPr>
              <a:spcBef>
                <a:spcPts val="2400"/>
              </a:spcBef>
              <a:buNone/>
            </a:pPr>
            <a:r>
              <a:rPr lang="hr-HR" dirty="0" smtClean="0"/>
              <a:t>						   </a:t>
            </a:r>
            <a:r>
              <a:rPr lang="hr-HR" b="1" i="1" dirty="0" smtClean="0"/>
              <a:t>Dijabaz / Spilit</a:t>
            </a: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A						      B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spcBef>
                <a:spcPts val="2400"/>
              </a:spcBef>
              <a:buNone/>
            </a:pPr>
            <a:r>
              <a:rPr lang="hr-HR" dirty="0" smtClean="0"/>
              <a:t>		    A									B</a:t>
            </a:r>
          </a:p>
          <a:p>
            <a:pPr>
              <a:buNone/>
            </a:pPr>
            <a:r>
              <a:rPr lang="hr-HR" dirty="0" smtClean="0"/>
              <a:t>					</a:t>
            </a:r>
            <a:endParaRPr lang="hr-HR" b="1" i="1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5" name="Slika 4" descr="10_4006 - smanj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823" y="3411959"/>
            <a:ext cx="4608512" cy="3291794"/>
          </a:xfrm>
          <a:prstGeom prst="rect">
            <a:avLst/>
          </a:prstGeom>
        </p:spPr>
      </p:pic>
      <p:pic>
        <p:nvPicPr>
          <p:cNvPr id="6" name="Slika 5" descr="10_4006 + smanje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7391" y="3411959"/>
            <a:ext cx="4608512" cy="3274680"/>
          </a:xfrm>
          <a:prstGeom prst="rect">
            <a:avLst/>
          </a:prstGeom>
        </p:spPr>
      </p:pic>
      <p:pic>
        <p:nvPicPr>
          <p:cNvPr id="7" name="Slika 6" descr="MIKROTEKSTUR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831" y="1035695"/>
            <a:ext cx="3682029" cy="2016224"/>
          </a:xfrm>
          <a:prstGeom prst="rect">
            <a:avLst/>
          </a:prstGeom>
        </p:spPr>
      </p:pic>
      <p:cxnSp>
        <p:nvCxnSpPr>
          <p:cNvPr id="9" name="Ravni poveznik 8"/>
          <p:cNvCxnSpPr/>
          <p:nvPr/>
        </p:nvCxnSpPr>
        <p:spPr>
          <a:xfrm>
            <a:off x="300807" y="4636095"/>
            <a:ext cx="4896544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 descr="PREPARAT PRESJE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40967" y="6940351"/>
            <a:ext cx="7241376" cy="9361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1251719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MIKROTEKSTURA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338" y="1395735"/>
            <a:ext cx="9744075" cy="6246937"/>
          </a:xfrm>
        </p:spPr>
        <p:txBody>
          <a:bodyPr/>
          <a:lstStyle/>
          <a:p>
            <a:pPr>
              <a:buNone/>
            </a:pPr>
            <a:r>
              <a:rPr lang="hr-HR" sz="3200" dirty="0" smtClean="0"/>
              <a:t>Mohsova relativna skala tvrdoće minerala</a:t>
            </a:r>
          </a:p>
          <a:p>
            <a:r>
              <a:rPr lang="hr-HR" sz="3200" dirty="0" smtClean="0"/>
              <a:t>Talk		1</a:t>
            </a:r>
          </a:p>
          <a:p>
            <a:r>
              <a:rPr lang="hr-HR" sz="3200" dirty="0" smtClean="0"/>
              <a:t>Gips		2</a:t>
            </a:r>
          </a:p>
          <a:p>
            <a:r>
              <a:rPr lang="hr-HR" sz="3200" dirty="0" smtClean="0"/>
              <a:t>Kalcit		3</a:t>
            </a:r>
          </a:p>
          <a:p>
            <a:r>
              <a:rPr lang="hr-HR" sz="3200" dirty="0" smtClean="0"/>
              <a:t>Fluorit		4</a:t>
            </a:r>
          </a:p>
          <a:p>
            <a:r>
              <a:rPr lang="hr-HR" sz="3200" dirty="0" smtClean="0"/>
              <a:t>Apatit		5</a:t>
            </a:r>
          </a:p>
          <a:p>
            <a:r>
              <a:rPr lang="hr-HR" sz="3200" dirty="0" smtClean="0"/>
              <a:t>Ortoklas 	6</a:t>
            </a:r>
          </a:p>
          <a:p>
            <a:r>
              <a:rPr lang="hr-HR" sz="3200" dirty="0" smtClean="0"/>
              <a:t>Kvarc		7</a:t>
            </a:r>
          </a:p>
          <a:p>
            <a:r>
              <a:rPr lang="hr-HR" sz="3200" dirty="0" smtClean="0"/>
              <a:t>Topaz		8</a:t>
            </a:r>
          </a:p>
          <a:p>
            <a:r>
              <a:rPr lang="hr-HR" sz="3200" dirty="0" smtClean="0"/>
              <a:t>Korund	9</a:t>
            </a:r>
          </a:p>
          <a:p>
            <a:r>
              <a:rPr lang="hr-HR" sz="3200" dirty="0" smtClean="0"/>
              <a:t>Dijamant	10			</a:t>
            </a:r>
            <a:r>
              <a:rPr lang="hr-HR" sz="3200" b="1" i="1" dirty="0" smtClean="0"/>
              <a:t>vapnenac</a:t>
            </a:r>
            <a:endParaRPr lang="hr-HR" sz="3200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MEĐURAČE LP2-smanj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7271" y="2619871"/>
            <a:ext cx="5688632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338" y="0"/>
            <a:ext cx="9744075" cy="963687"/>
          </a:xfrm>
        </p:spPr>
        <p:txBody>
          <a:bodyPr>
            <a:normAutofit/>
          </a:bodyPr>
          <a:lstStyle/>
          <a:p>
            <a:r>
              <a:rPr lang="hr-HR" sz="4800" dirty="0" smtClean="0"/>
              <a:t>MIKROTEKSTURA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00807" y="1035695"/>
            <a:ext cx="10297143" cy="6606977"/>
          </a:xfrm>
        </p:spPr>
        <p:txBody>
          <a:bodyPr/>
          <a:lstStyle/>
          <a:p>
            <a:pPr>
              <a:buNone/>
            </a:pPr>
            <a:r>
              <a:rPr lang="hr-HR" dirty="0" smtClean="0"/>
              <a:t>Postojanost povoljne mikroteksture ovisi o otpornosti kamena prema zaglađivanju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sz="3200" dirty="0" smtClean="0"/>
              <a:t>Ispitivanje kojim se određuje:	</a:t>
            </a:r>
            <a:r>
              <a:rPr lang="hr-HR" sz="3200" b="1" i="1" dirty="0" smtClean="0"/>
              <a:t>PSV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>
              <a:spcBef>
                <a:spcPts val="600"/>
              </a:spcBef>
              <a:buNone/>
            </a:pPr>
            <a:r>
              <a:rPr lang="hr-HR" sz="4000" b="1" dirty="0" smtClean="0"/>
              <a:t>						</a:t>
            </a:r>
          </a:p>
          <a:p>
            <a:pPr>
              <a:spcBef>
                <a:spcPts val="600"/>
              </a:spcBef>
              <a:buNone/>
            </a:pPr>
            <a:r>
              <a:rPr lang="hr-HR" sz="4000" b="1" dirty="0" smtClean="0"/>
              <a:t>						</a:t>
            </a:r>
          </a:p>
          <a:p>
            <a:pPr>
              <a:spcBef>
                <a:spcPts val="600"/>
              </a:spcBef>
              <a:buNone/>
            </a:pPr>
            <a:r>
              <a:rPr lang="hr-HR" sz="4000" b="1" dirty="0" smtClean="0"/>
              <a:t>						       </a:t>
            </a:r>
            <a:r>
              <a:rPr lang="hr-HR" sz="4000" b="1" u="sng" dirty="0" smtClean="0"/>
              <a:t>NE:</a:t>
            </a:r>
            <a:r>
              <a:rPr lang="hr-HR" b="1" dirty="0" smtClean="0"/>
              <a:t>	 LA, AAV, MDE</a:t>
            </a:r>
            <a:endParaRPr lang="hr-HR" b="1" dirty="0"/>
          </a:p>
        </p:txBody>
      </p:sp>
      <p:pic>
        <p:nvPicPr>
          <p:cNvPr id="7" name="Slika 6" descr="PENDL ZA PS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823" y="3483967"/>
            <a:ext cx="5557026" cy="3816424"/>
          </a:xfrm>
          <a:prstGeom prst="rect">
            <a:avLst/>
          </a:prstGeom>
        </p:spPr>
      </p:pic>
      <p:pic>
        <p:nvPicPr>
          <p:cNvPr id="8" name="Slika 7" descr="UZORCI ZA PS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479" y="3844007"/>
            <a:ext cx="4090628" cy="28083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11193</TotalTime>
  <Words>835</Words>
  <Application>Microsoft Office PowerPoint</Application>
  <PresentationFormat>B4 (ISO) Paper (250x353 mm)</PresentationFormat>
  <Paragraphs>289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Verve</vt:lpstr>
      <vt:lpstr>Slide 1</vt:lpstr>
      <vt:lpstr>TEKSTURA</vt:lpstr>
      <vt:lpstr>KLASIFIKACIJA TEKSTURA KOLNIKA</vt:lpstr>
      <vt:lpstr>UTJECAJ TIPA TEKSTURE NA FIZIKALNE POJAVE PRI VOŽNJI</vt:lpstr>
      <vt:lpstr>MIKRO I MAKROTEKSTURA</vt:lpstr>
      <vt:lpstr>OTPORNOST PREMA KLIZANJU</vt:lpstr>
      <vt:lpstr>MIKROTEKSTURA</vt:lpstr>
      <vt:lpstr>MIKROTEKSTURA</vt:lpstr>
      <vt:lpstr>MIKROTEKSTURA</vt:lpstr>
      <vt:lpstr>MAKROTEKSTURA</vt:lpstr>
      <vt:lpstr>MAKROTEKSTURA</vt:lpstr>
      <vt:lpstr>MAKROTEKSTURA</vt:lpstr>
      <vt:lpstr>MAKROTEKSTURA</vt:lpstr>
      <vt:lpstr>METODE ISPITIVANJA</vt:lpstr>
      <vt:lpstr>ISPITIVANJA MAKROTEKSTURE</vt:lpstr>
      <vt:lpstr>ISPITIVANJA MAKROTEKSTURE</vt:lpstr>
      <vt:lpstr>ISPITIVANJA OTPORNOSTI NA KLIZANJE</vt:lpstr>
      <vt:lpstr>PENDULUM TESTER (SRT)</vt:lpstr>
      <vt:lpstr>DYNAMIC FRICTION TESTER</vt:lpstr>
      <vt:lpstr>DINAMIČKE METODE</vt:lpstr>
      <vt:lpstr>DINAMIČKE METODE</vt:lpstr>
      <vt:lpstr>DINAMIČKE METODE</vt:lpstr>
      <vt:lpstr>DINAMIČKE METODE</vt:lpstr>
      <vt:lpstr>DINAMIČKE METODE</vt:lpstr>
      <vt:lpstr>DINAMIČKE METODE</vt:lpstr>
      <vt:lpstr>DINAMIČKE METODE</vt:lpstr>
      <vt:lpstr>TEKSTURA I BRZINA</vt:lpstr>
      <vt:lpstr>ZAHTJEVI U “RAZRADI…”</vt:lpstr>
      <vt:lpstr>ZAHTJEVI U “RAZRADI…”</vt:lpstr>
    </vt:vector>
  </TitlesOfParts>
  <Company>HUC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danielasanders</dc:creator>
  <cp:lastModifiedBy>miroslavkeller</cp:lastModifiedBy>
  <cp:revision>1354</cp:revision>
  <cp:lastPrinted>2004-06-06T10:22:13Z</cp:lastPrinted>
  <dcterms:created xsi:type="dcterms:W3CDTF">2003-10-09T09:50:04Z</dcterms:created>
  <dcterms:modified xsi:type="dcterms:W3CDTF">2015-03-11T06:46:11Z</dcterms:modified>
</cp:coreProperties>
</file>