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6" r:id="rId1"/>
  </p:sldMasterIdLst>
  <p:notesMasterIdLst>
    <p:notesMasterId r:id="rId11"/>
  </p:notesMasterIdLst>
  <p:handoutMasterIdLst>
    <p:handoutMasterId r:id="rId12"/>
  </p:handoutMasterIdLst>
  <p:sldIdLst>
    <p:sldId id="517" r:id="rId2"/>
    <p:sldId id="514" r:id="rId3"/>
    <p:sldId id="513" r:id="rId4"/>
    <p:sldId id="512" r:id="rId5"/>
    <p:sldId id="511" r:id="rId6"/>
    <p:sldId id="516" r:id="rId7"/>
    <p:sldId id="509" r:id="rId8"/>
    <p:sldId id="508" r:id="rId9"/>
    <p:sldId id="507" r:id="rId10"/>
  </p:sldIdLst>
  <p:sldSz cx="9144000" cy="6858000" type="screen4x3"/>
  <p:notesSz cx="6797675" cy="9928225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D7E"/>
    <a:srgbClr val="993300"/>
    <a:srgbClr val="D81E05"/>
    <a:srgbClr val="D88C02"/>
    <a:srgbClr val="990066"/>
    <a:srgbClr val="FF9900"/>
    <a:srgbClr val="66CC33"/>
    <a:srgbClr val="E100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47" autoAdjust="0"/>
    <p:restoredTop sz="99633" autoAdjust="0"/>
  </p:normalViewPr>
  <p:slideViewPr>
    <p:cSldViewPr snapToObjects="1">
      <p:cViewPr>
        <p:scale>
          <a:sx n="90" d="100"/>
          <a:sy n="90" d="100"/>
        </p:scale>
        <p:origin x="-120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 snapToObjects="1">
      <p:cViewPr varScale="1">
        <p:scale>
          <a:sx n="54" d="100"/>
          <a:sy n="54" d="100"/>
        </p:scale>
        <p:origin x="-2628" y="-96"/>
      </p:cViewPr>
      <p:guideLst>
        <p:guide orient="horz" pos="3128"/>
        <p:guide pos="2141"/>
      </p:guideLst>
    </p:cSldViewPr>
  </p:notesViewPr>
  <p:gridSpacing cx="46085125" cy="4608512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04775"/>
            <a:ext cx="294640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032" tIns="46298" rIns="89032" bIns="46298" numCol="1" anchor="ctr" anchorCtr="0" compatLnSpc="1">
            <a:prstTxWarp prst="textNoShape">
              <a:avLst/>
            </a:prstTxWarp>
            <a:spAutoFit/>
          </a:bodyPr>
          <a:lstStyle>
            <a:lvl1pPr defTabSz="905282" ea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defRPr sz="1200">
                <a:latin typeface="ThordisSan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104775"/>
            <a:ext cx="294640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032" tIns="46298" rIns="89032" bIns="46298" numCol="1" anchor="ctr" anchorCtr="0" compatLnSpc="1">
            <a:prstTxWarp prst="textNoShape">
              <a:avLst/>
            </a:prstTxWarp>
            <a:spAutoFit/>
          </a:bodyPr>
          <a:lstStyle>
            <a:lvl1pPr algn="r" defTabSz="905282" ea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defRPr sz="1200">
                <a:latin typeface="ThordisSan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99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650413"/>
            <a:ext cx="2946400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032" tIns="46298" rIns="89032" bIns="46298" numCol="1" anchor="b" anchorCtr="0" compatLnSpc="1">
            <a:prstTxWarp prst="textNoShape">
              <a:avLst/>
            </a:prstTxWarp>
            <a:spAutoFit/>
          </a:bodyPr>
          <a:lstStyle>
            <a:lvl1pPr defTabSz="905282" ea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defRPr sz="1200">
                <a:latin typeface="ThordisSan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99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650413"/>
            <a:ext cx="2946400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032" tIns="46298" rIns="89032" bIns="46298" numCol="1" anchor="b" anchorCtr="0" compatLnSpc="1">
            <a:prstTxWarp prst="textNoShape">
              <a:avLst/>
            </a:prstTxWarp>
            <a:spAutoFit/>
          </a:bodyPr>
          <a:lstStyle>
            <a:lvl1pPr algn="r" defTabSz="905282" ea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defRPr sz="1200">
                <a:latin typeface="ThordisSans"/>
              </a:defRPr>
            </a:lvl1pPr>
          </a:lstStyle>
          <a:p>
            <a:pPr>
              <a:defRPr/>
            </a:pPr>
            <a:fld id="{56CD932D-40ED-4866-8447-C5094756201C}" type="slidenum">
              <a:rPr lang="en-GB"/>
              <a:pPr>
                <a:defRPr/>
              </a:pPr>
              <a:t>‹Nr.›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57" tIns="45229" rIns="90457" bIns="45229" numCol="1" anchor="t" anchorCtr="0" compatLnSpc="1">
            <a:prstTxWarp prst="textNoShape">
              <a:avLst/>
            </a:prstTxWarp>
          </a:bodyPr>
          <a:lstStyle>
            <a:lvl1pPr defTabSz="905282" ea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defRPr sz="1200">
                <a:latin typeface="ThordisSan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57" tIns="45229" rIns="90457" bIns="45229" numCol="1" anchor="t" anchorCtr="0" compatLnSpc="1">
            <a:prstTxWarp prst="textNoShape">
              <a:avLst/>
            </a:prstTxWarp>
          </a:bodyPr>
          <a:lstStyle>
            <a:lvl1pPr algn="r" defTabSz="905282" ea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defRPr sz="1200">
                <a:latin typeface="ThordisSan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716463"/>
            <a:ext cx="4984750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57" tIns="45229" rIns="90457" bIns="4522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1338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57" tIns="45229" rIns="90457" bIns="45229" numCol="1" anchor="b" anchorCtr="0" compatLnSpc="1">
            <a:prstTxWarp prst="textNoShape">
              <a:avLst/>
            </a:prstTxWarp>
          </a:bodyPr>
          <a:lstStyle>
            <a:lvl1pPr defTabSz="905282" ea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defRPr sz="1200">
                <a:latin typeface="ThordisSan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31338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457" tIns="45229" rIns="90457" bIns="45229" numCol="1" anchor="b" anchorCtr="0" compatLnSpc="1">
            <a:prstTxWarp prst="textNoShape">
              <a:avLst/>
            </a:prstTxWarp>
          </a:bodyPr>
          <a:lstStyle>
            <a:lvl1pPr algn="r" defTabSz="905282" eaLnBrk="0" hangingPunct="0">
              <a:lnSpc>
                <a:spcPct val="100000"/>
              </a:lnSpc>
              <a:spcAft>
                <a:spcPct val="0"/>
              </a:spcAft>
              <a:buClrTx/>
              <a:buSzTx/>
              <a:buFontTx/>
              <a:buNone/>
              <a:defRPr sz="1200">
                <a:latin typeface="ThordisSans"/>
              </a:defRPr>
            </a:lvl1pPr>
          </a:lstStyle>
          <a:p>
            <a:pPr>
              <a:defRPr/>
            </a:pPr>
            <a:fld id="{D7AC02B6-2EFF-4BB5-A402-1F1E400ED0BB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hordisSans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hordisSans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hordisSans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hordisSans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hordisSans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04875"/>
            <a:fld id="{E7DAEF4A-A0E6-48E2-B2A1-95873F11A2B4}" type="slidenum">
              <a:rPr lang="en-US" smtClean="0">
                <a:latin typeface="ThordisSans" pitchFamily="2" charset="0"/>
              </a:rPr>
              <a:pPr defTabSz="904875"/>
              <a:t>1</a:t>
            </a:fld>
            <a:endParaRPr lang="en-US" smtClean="0">
              <a:latin typeface="ThordisSans" pitchFamily="2" charset="0"/>
            </a:endParaRPr>
          </a:p>
        </p:txBody>
      </p:sp>
      <p:sp>
        <p:nvSpPr>
          <p:cNvPr id="8195" name="Rectangle 7"/>
          <p:cNvSpPr txBox="1">
            <a:spLocks noGrp="1" noChangeArrowheads="1"/>
          </p:cNvSpPr>
          <p:nvPr/>
        </p:nvSpPr>
        <p:spPr bwMode="auto">
          <a:xfrm>
            <a:off x="3851275" y="9431338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449" tIns="45224" rIns="90449" bIns="45224" anchor="b"/>
          <a:lstStyle/>
          <a:p>
            <a:pPr algn="r" defTabSz="903288"/>
            <a:fld id="{055FD9AB-CB37-41A6-8F91-72C08FEE3CE1}" type="slidenum">
              <a:rPr lang="en-US" sz="1200">
                <a:latin typeface="ThordisSans" pitchFamily="2" charset="0"/>
              </a:rPr>
              <a:pPr algn="r" defTabSz="903288"/>
              <a:t>1</a:t>
            </a:fld>
            <a:endParaRPr lang="en-US" sz="1200">
              <a:latin typeface="ThordisSans" pitchFamily="2" charset="0"/>
            </a:endParaRPr>
          </a:p>
        </p:txBody>
      </p:sp>
      <p:sp>
        <p:nvSpPr>
          <p:cNvPr id="819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de-DE" smtClean="0">
              <a:latin typeface="ThordisSans" pitchFamily="2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04875"/>
            <a:fld id="{661C0772-160A-42C6-892C-C1D3EB618FEF}" type="slidenum">
              <a:rPr lang="en-US" smtClean="0"/>
              <a:pPr defTabSz="904875"/>
              <a:t>2</a:t>
            </a:fld>
            <a:endParaRPr lang="en-US" smtClean="0"/>
          </a:p>
        </p:txBody>
      </p:sp>
      <p:sp>
        <p:nvSpPr>
          <p:cNvPr id="14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6125"/>
            <a:ext cx="4960937" cy="3721100"/>
          </a:xfrm>
          <a:ln/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6463" y="4716463"/>
            <a:ext cx="4984750" cy="1187450"/>
          </a:xfrm>
          <a:noFill/>
          <a:ln/>
        </p:spPr>
        <p:txBody>
          <a:bodyPr/>
          <a:lstStyle/>
          <a:p>
            <a:r>
              <a:rPr lang="de-DE" smtClean="0"/>
              <a:t>Der RWERheinbraun AG gehört zum RWE Konzern. Als Kerngeschäft beschäftigt sich unser Konzern mit den vier Bereichen Strom, Gas, Wasser&amp;Abwasser sowie Abfall und Recycling. In allen vier Bereichen haben wir eine führende Position. </a:t>
            </a:r>
            <a:br>
              <a:rPr lang="de-DE" smtClean="0"/>
            </a:br>
            <a:r>
              <a:rPr lang="de-DE" smtClean="0"/>
              <a:t>Um dies realisieren zu können, ist der Konzern in selbstständige Unternehmen gegliedert deren Hauptgeschäftsfelder nachfolgende aufgezeigt werden.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el, Text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Inhaltsplatzhalt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nhaltsplatzhalt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4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/>
          <p:cNvPicPr preferRelativeResize="0"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6308725"/>
            <a:ext cx="91440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feld 8"/>
          <p:cNvSpPr txBox="1"/>
          <p:nvPr/>
        </p:nvSpPr>
        <p:spPr>
          <a:xfrm>
            <a:off x="3732213" y="6588125"/>
            <a:ext cx="1693862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0" hangingPunct="0">
              <a:buClr>
                <a:schemeClr val="accent1"/>
              </a:buClr>
              <a:buSzPct val="105000"/>
              <a:buFont typeface="Wingdings" pitchFamily="2" charset="2"/>
              <a:buNone/>
              <a:defRPr/>
            </a:pPr>
            <a:r>
              <a:rPr lang="de-DE" sz="1000" b="1" dirty="0">
                <a:solidFill>
                  <a:schemeClr val="bg1"/>
                </a:solidFill>
                <a:latin typeface="Arial" charset="0"/>
              </a:rPr>
              <a:t>www.lignite-energy.com</a:t>
            </a:r>
          </a:p>
        </p:txBody>
      </p:sp>
      <p:pic>
        <p:nvPicPr>
          <p:cNvPr id="1028" name="Grafik 9" descr="RWE_Claimlogo_weiß.gif"/>
          <p:cNvPicPr preferRelativeResize="0"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5763" y="6588125"/>
            <a:ext cx="1582737" cy="15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7" descr="C:\Dokumente und Einstellungen\RE24735\Desktop\le_logo_weiss_mit_Zusatz.png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477250" y="6369050"/>
            <a:ext cx="4318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12" descr="C:\Dokumente und Einstellungen\RE24735\Desktop\le_hintergrund_16zu9.jpg"/>
          <p:cNvPicPr>
            <a:picLocks noChangeAspect="1" noChangeArrowheads="1"/>
          </p:cNvPicPr>
          <p:nvPr userDrawn="1"/>
        </p:nvPicPr>
        <p:blipFill>
          <a:blip r:embed="rId9" cstate="print"/>
          <a:srcRect l="4568" r="14118"/>
          <a:stretch>
            <a:fillRect/>
          </a:stretch>
        </p:blipFill>
        <p:spPr bwMode="auto">
          <a:xfrm>
            <a:off x="0" y="0"/>
            <a:ext cx="9143265" cy="63250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</p:sldLayoutIdLst>
  <p:transition/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accent1"/>
          </a:solidFill>
          <a:latin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accent1"/>
          </a:solidFill>
          <a:latin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accent1"/>
          </a:solidFill>
          <a:latin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accent1"/>
          </a:solidFill>
          <a:latin typeface="Arial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accent1"/>
          </a:solidFill>
          <a:latin typeface="Arial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accent1"/>
          </a:solidFill>
          <a:latin typeface="Arial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accent1"/>
          </a:solidFill>
          <a:latin typeface="Arial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accent1"/>
          </a:solidFill>
          <a:latin typeface="Arial" pitchFamily="34" charset="0"/>
        </a:defRPr>
      </a:lvl9pPr>
    </p:titleStyle>
    <p:bodyStyle>
      <a:lvl1pPr marL="381000" indent="-381000" algn="l" rtl="0" eaLnBrk="0" fontAlgn="base" hangingPunct="0">
        <a:spcBef>
          <a:spcPct val="100000"/>
        </a:spcBef>
        <a:spcAft>
          <a:spcPct val="0"/>
        </a:spcAft>
        <a:buClr>
          <a:schemeClr val="accent1"/>
        </a:buClr>
        <a:buSzPct val="105000"/>
        <a:buFont typeface="Wingdings" pitchFamily="2" charset="2"/>
        <a:buChar char="n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857250" indent="-285750" algn="l" rtl="0" eaLnBrk="0" fontAlgn="base" hangingPunct="0">
        <a:spcBef>
          <a:spcPct val="100000"/>
        </a:spcBef>
        <a:spcAft>
          <a:spcPct val="0"/>
        </a:spcAft>
        <a:buClr>
          <a:schemeClr val="accent1"/>
        </a:buClr>
        <a:buChar char="–"/>
        <a:defRPr>
          <a:solidFill>
            <a:schemeClr val="tx1"/>
          </a:solidFill>
          <a:latin typeface="+mn-lt"/>
        </a:defRPr>
      </a:lvl2pPr>
      <a:lvl3pPr marL="1276350" indent="-228600" algn="l" rtl="0" eaLnBrk="0" fontAlgn="base" hangingPunct="0">
        <a:spcBef>
          <a:spcPct val="100000"/>
        </a:spcBef>
        <a:spcAft>
          <a:spcPct val="0"/>
        </a:spcAft>
        <a:buClr>
          <a:schemeClr val="accent1"/>
        </a:buClr>
        <a:buChar char="•"/>
        <a:defRPr>
          <a:solidFill>
            <a:schemeClr val="tx1"/>
          </a:solidFill>
          <a:latin typeface="+mn-lt"/>
        </a:defRPr>
      </a:lvl3pPr>
      <a:lvl4pPr marL="1695450" indent="-228600" algn="l" rtl="0" eaLnBrk="0" fontAlgn="base" hangingPunct="0">
        <a:spcBef>
          <a:spcPct val="100000"/>
        </a:spcBef>
        <a:spcAft>
          <a:spcPct val="0"/>
        </a:spcAft>
        <a:buClr>
          <a:schemeClr val="accent1"/>
        </a:buClr>
        <a:buChar char="–"/>
        <a:defRPr>
          <a:solidFill>
            <a:schemeClr val="tx1"/>
          </a:solidFill>
          <a:latin typeface="+mn-lt"/>
        </a:defRPr>
      </a:lvl4pPr>
      <a:lvl5pPr marL="2114550" indent="-228600" algn="l" rtl="0" eaLnBrk="0" fontAlgn="base" hangingPunct="0">
        <a:spcBef>
          <a:spcPct val="100000"/>
        </a:spcBef>
        <a:spcAft>
          <a:spcPct val="0"/>
        </a:spcAft>
        <a:buClr>
          <a:schemeClr val="accent1"/>
        </a:buClr>
        <a:buChar char="»"/>
        <a:defRPr>
          <a:solidFill>
            <a:schemeClr val="tx1"/>
          </a:solidFill>
          <a:latin typeface="+mn-lt"/>
        </a:defRPr>
      </a:lvl5pPr>
      <a:lvl6pPr marL="2571750" indent="-228600" algn="l" rtl="0" eaLnBrk="0" fontAlgn="base" hangingPunct="0">
        <a:spcBef>
          <a:spcPct val="100000"/>
        </a:spcBef>
        <a:spcAft>
          <a:spcPct val="0"/>
        </a:spcAft>
        <a:buClr>
          <a:schemeClr val="accent1"/>
        </a:buClr>
        <a:buChar char="»"/>
        <a:defRPr>
          <a:solidFill>
            <a:schemeClr val="tx1"/>
          </a:solidFill>
          <a:latin typeface="+mn-lt"/>
        </a:defRPr>
      </a:lvl6pPr>
      <a:lvl7pPr marL="3028950" indent="-228600" algn="l" rtl="0" eaLnBrk="0" fontAlgn="base" hangingPunct="0">
        <a:spcBef>
          <a:spcPct val="100000"/>
        </a:spcBef>
        <a:spcAft>
          <a:spcPct val="0"/>
        </a:spcAft>
        <a:buClr>
          <a:schemeClr val="accent1"/>
        </a:buClr>
        <a:buChar char="»"/>
        <a:defRPr>
          <a:solidFill>
            <a:schemeClr val="tx1"/>
          </a:solidFill>
          <a:latin typeface="+mn-lt"/>
        </a:defRPr>
      </a:lvl7pPr>
      <a:lvl8pPr marL="3486150" indent="-228600" algn="l" rtl="0" eaLnBrk="0" fontAlgn="base" hangingPunct="0">
        <a:spcBef>
          <a:spcPct val="100000"/>
        </a:spcBef>
        <a:spcAft>
          <a:spcPct val="0"/>
        </a:spcAft>
        <a:buClr>
          <a:schemeClr val="accent1"/>
        </a:buClr>
        <a:buChar char="»"/>
        <a:defRPr>
          <a:solidFill>
            <a:schemeClr val="tx1"/>
          </a:solidFill>
          <a:latin typeface="+mn-lt"/>
        </a:defRPr>
      </a:lvl8pPr>
      <a:lvl9pPr marL="3943350" indent="-228600" algn="l" rtl="0" eaLnBrk="0" fontAlgn="base" hangingPunct="0">
        <a:spcBef>
          <a:spcPct val="100000"/>
        </a:spcBef>
        <a:spcAft>
          <a:spcPct val="0"/>
        </a:spcAft>
        <a:buClr>
          <a:schemeClr val="accent1"/>
        </a:buClr>
        <a:buChar char="»"/>
        <a:defRPr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Office_Excel_97-2003-Arbeitsblatt1.xls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mailto:ju.bauer@rwe.com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2" descr="C:\Dokumente und Einstellungen\RE24735\Desktop\le_hintergrund_16zu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1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0363" y="0"/>
            <a:ext cx="24336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103813"/>
            <a:ext cx="9144000" cy="124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Textfeld 8"/>
          <p:cNvSpPr txBox="1">
            <a:spLocks noChangeArrowheads="1"/>
          </p:cNvSpPr>
          <p:nvPr/>
        </p:nvSpPr>
        <p:spPr bwMode="auto">
          <a:xfrm>
            <a:off x="825500" y="5316538"/>
            <a:ext cx="7993063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None/>
            </a:pPr>
            <a:r>
              <a:rPr lang="de-DE" sz="4800" b="1" dirty="0" err="1" smtClean="0">
                <a:solidFill>
                  <a:schemeClr val="bg1"/>
                </a:solidFill>
                <a:cs typeface="Arial" pitchFamily="34" charset="0"/>
              </a:rPr>
              <a:t>Energija</a:t>
            </a:r>
            <a:r>
              <a:rPr lang="de-DE" sz="4800" b="1" dirty="0" smtClean="0">
                <a:solidFill>
                  <a:schemeClr val="bg1"/>
                </a:solidFill>
                <a:cs typeface="Arial" pitchFamily="34" charset="0"/>
              </a:rPr>
              <a:t>. </a:t>
            </a:r>
            <a:r>
              <a:rPr lang="de-DE" sz="4800" b="1" dirty="0" err="1" smtClean="0">
                <a:solidFill>
                  <a:schemeClr val="bg1"/>
                </a:solidFill>
                <a:cs typeface="Arial" pitchFamily="34" charset="0"/>
              </a:rPr>
              <a:t>Za</a:t>
            </a:r>
            <a:r>
              <a:rPr lang="de-DE" sz="4800" b="1" dirty="0" smtClean="0">
                <a:solidFill>
                  <a:schemeClr val="bg1"/>
                </a:solidFill>
                <a:cs typeface="Arial" pitchFamily="34" charset="0"/>
              </a:rPr>
              <a:t> </a:t>
            </a:r>
            <a:r>
              <a:rPr lang="de-DE" sz="4800" b="1" dirty="0" err="1" smtClean="0">
                <a:solidFill>
                  <a:schemeClr val="bg1"/>
                </a:solidFill>
                <a:cs typeface="Arial" pitchFamily="34" charset="0"/>
              </a:rPr>
              <a:t>industriju</a:t>
            </a:r>
            <a:r>
              <a:rPr lang="de-DE" sz="4800" b="1" dirty="0" smtClean="0">
                <a:solidFill>
                  <a:schemeClr val="bg1"/>
                </a:solidFill>
                <a:cs typeface="Arial" pitchFamily="34" charset="0"/>
              </a:rPr>
              <a:t>.</a:t>
            </a:r>
            <a:endParaRPr lang="de-DE" sz="4800" b="1" dirty="0">
              <a:solidFill>
                <a:schemeClr val="bg1"/>
              </a:solidFill>
              <a:cs typeface="Arial" pitchFamily="34" charset="0"/>
            </a:endParaRPr>
          </a:p>
        </p:txBody>
      </p:sp>
      <p:pic>
        <p:nvPicPr>
          <p:cNvPr id="2" name="Picture 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600" y="908720"/>
            <a:ext cx="3609550" cy="3386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ChangeArrowheads="1"/>
          </p:cNvSpPr>
          <p:nvPr/>
        </p:nvSpPr>
        <p:spPr bwMode="auto">
          <a:xfrm>
            <a:off x="407987" y="458670"/>
            <a:ext cx="7429500" cy="66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ctr" eaLnBrk="0" hangingPunct="0"/>
            <a:r>
              <a:rPr lang="de-DE" sz="3000" b="1" dirty="0"/>
              <a:t>RWE AG</a:t>
            </a:r>
            <a:br>
              <a:rPr lang="de-DE" sz="3000" b="1" dirty="0"/>
            </a:br>
            <a:endParaRPr lang="de-DE" altLang="de-DE" sz="3000" b="1" dirty="0"/>
          </a:p>
        </p:txBody>
      </p:sp>
      <p:sp>
        <p:nvSpPr>
          <p:cNvPr id="5123" name="Text Box 51"/>
          <p:cNvSpPr txBox="1">
            <a:spLocks noChangeArrowheads="1"/>
          </p:cNvSpPr>
          <p:nvPr/>
        </p:nvSpPr>
        <p:spPr bwMode="auto">
          <a:xfrm>
            <a:off x="2322513" y="1538288"/>
            <a:ext cx="35814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hangingPunct="0">
              <a:spcBef>
                <a:spcPct val="50000"/>
              </a:spcBef>
              <a:buClr>
                <a:schemeClr val="accent1"/>
              </a:buClr>
              <a:buSzPct val="105000"/>
              <a:buFont typeface="Wingdings" pitchFamily="2" charset="2"/>
              <a:buNone/>
            </a:pPr>
            <a:r>
              <a:rPr lang="de-DE" sz="2400" b="1" u="sng" dirty="0"/>
              <a:t>RWE AG  (</a:t>
            </a:r>
            <a:r>
              <a:rPr lang="hr-HR" sz="2400" b="1" u="sng" dirty="0"/>
              <a:t>centr. grupa</a:t>
            </a:r>
            <a:r>
              <a:rPr lang="de-DE" sz="2400" b="1" u="sng" dirty="0"/>
              <a:t>)</a:t>
            </a:r>
          </a:p>
        </p:txBody>
      </p:sp>
      <p:sp>
        <p:nvSpPr>
          <p:cNvPr id="5124" name="Rechteck 22"/>
          <p:cNvSpPr>
            <a:spLocks noChangeArrowheads="1"/>
          </p:cNvSpPr>
          <p:nvPr/>
        </p:nvSpPr>
        <p:spPr bwMode="auto">
          <a:xfrm>
            <a:off x="161510" y="2616200"/>
            <a:ext cx="8533228" cy="1890713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/>
          <a:lstStyle/>
          <a:p>
            <a:pPr marL="381000" indent="-381000" eaLnBrk="0" hangingPunct="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  <a:buSzPct val="105000"/>
              <a:buFont typeface="Wingdings" pitchFamily="2" charset="2"/>
              <a:buChar char="n"/>
            </a:pPr>
            <a:endParaRPr lang="de-DE"/>
          </a:p>
        </p:txBody>
      </p:sp>
      <p:sp>
        <p:nvSpPr>
          <p:cNvPr id="5125" name="Line 2"/>
          <p:cNvSpPr>
            <a:spLocks noChangeShapeType="1"/>
          </p:cNvSpPr>
          <p:nvPr/>
        </p:nvSpPr>
        <p:spPr bwMode="auto">
          <a:xfrm>
            <a:off x="2484438" y="3833813"/>
            <a:ext cx="3384550" cy="0"/>
          </a:xfrm>
          <a:prstGeom prst="line">
            <a:avLst/>
          </a:prstGeom>
          <a:noFill/>
          <a:ln w="28575">
            <a:solidFill>
              <a:srgbClr val="969696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de-DE"/>
          </a:p>
        </p:txBody>
      </p:sp>
      <p:sp>
        <p:nvSpPr>
          <p:cNvPr id="5126" name="Line 7"/>
          <p:cNvSpPr>
            <a:spLocks noChangeShapeType="1"/>
          </p:cNvSpPr>
          <p:nvPr/>
        </p:nvSpPr>
        <p:spPr bwMode="auto">
          <a:xfrm>
            <a:off x="2484438" y="3833813"/>
            <a:ext cx="0" cy="288925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de-DE"/>
          </a:p>
        </p:txBody>
      </p:sp>
      <p:sp>
        <p:nvSpPr>
          <p:cNvPr id="5127" name="Line 8"/>
          <p:cNvSpPr>
            <a:spLocks noChangeShapeType="1"/>
          </p:cNvSpPr>
          <p:nvPr/>
        </p:nvSpPr>
        <p:spPr bwMode="auto">
          <a:xfrm>
            <a:off x="5868988" y="3833813"/>
            <a:ext cx="0" cy="288925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de-DE"/>
          </a:p>
        </p:txBody>
      </p:sp>
      <p:sp>
        <p:nvSpPr>
          <p:cNvPr id="5128" name="Line 9"/>
          <p:cNvSpPr>
            <a:spLocks noChangeShapeType="1"/>
          </p:cNvSpPr>
          <p:nvPr/>
        </p:nvSpPr>
        <p:spPr bwMode="auto">
          <a:xfrm>
            <a:off x="1331913" y="4986338"/>
            <a:ext cx="0" cy="647700"/>
          </a:xfrm>
          <a:prstGeom prst="line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de-DE"/>
          </a:p>
        </p:txBody>
      </p:sp>
      <p:sp>
        <p:nvSpPr>
          <p:cNvPr id="5129" name="Rectangle 13"/>
          <p:cNvSpPr>
            <a:spLocks noChangeArrowheads="1"/>
          </p:cNvSpPr>
          <p:nvPr/>
        </p:nvSpPr>
        <p:spPr bwMode="auto">
          <a:xfrm>
            <a:off x="2989263" y="4914900"/>
            <a:ext cx="2881312" cy="287338"/>
          </a:xfrm>
          <a:prstGeom prst="rect">
            <a:avLst/>
          </a:prstGeom>
          <a:solidFill>
            <a:srgbClr val="FFFF0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 eaLnBrk="0" hangingPunct="0"/>
            <a:r>
              <a:rPr lang="de-DE" sz="1400" b="1" dirty="0"/>
              <a:t>   Rheinbraun Brennstoff GmbH </a:t>
            </a:r>
            <a:endParaRPr lang="de-DE" sz="2400" dirty="0">
              <a:latin typeface="Times New Roman" pitchFamily="18" charset="0"/>
            </a:endParaRPr>
          </a:p>
        </p:txBody>
      </p:sp>
      <p:sp>
        <p:nvSpPr>
          <p:cNvPr id="5130" name="Rectangle 14"/>
          <p:cNvSpPr>
            <a:spLocks noChangeArrowheads="1"/>
          </p:cNvSpPr>
          <p:nvPr/>
        </p:nvSpPr>
        <p:spPr bwMode="auto">
          <a:xfrm>
            <a:off x="6156325" y="4914900"/>
            <a:ext cx="2232025" cy="287338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 eaLnBrk="0" hangingPunct="0"/>
            <a:r>
              <a:rPr lang="de-DE" sz="1400" b="1"/>
              <a:t> RSB Logistic GmbH </a:t>
            </a:r>
          </a:p>
        </p:txBody>
      </p:sp>
      <p:sp>
        <p:nvSpPr>
          <p:cNvPr id="5131" name="Text Box 16"/>
          <p:cNvSpPr txBox="1">
            <a:spLocks noChangeArrowheads="1"/>
          </p:cNvSpPr>
          <p:nvPr/>
        </p:nvSpPr>
        <p:spPr bwMode="auto">
          <a:xfrm>
            <a:off x="4032250" y="2124075"/>
            <a:ext cx="654050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90000" tIns="46800" rIns="90000" bIns="46800">
            <a:spAutoFit/>
          </a:bodyPr>
          <a:lstStyle/>
          <a:p>
            <a:pPr eaLnBrk="0" hangingPunct="0">
              <a:lnSpc>
                <a:spcPct val="60000"/>
              </a:lnSpc>
              <a:spcBef>
                <a:spcPct val="50000"/>
              </a:spcBef>
              <a:buSzPct val="150000"/>
              <a:buFontTx/>
              <a:buChar char="-"/>
            </a:pPr>
            <a:endParaRPr lang="de-DE" sz="1200" b="1"/>
          </a:p>
          <a:p>
            <a:pPr eaLnBrk="0" hangingPunct="0">
              <a:lnSpc>
                <a:spcPct val="60000"/>
              </a:lnSpc>
              <a:spcBef>
                <a:spcPct val="50000"/>
              </a:spcBef>
              <a:buSzPct val="150000"/>
            </a:pPr>
            <a:r>
              <a:rPr lang="de-DE" sz="1200" b="1"/>
              <a:t>  100%</a:t>
            </a:r>
          </a:p>
        </p:txBody>
      </p:sp>
      <p:sp>
        <p:nvSpPr>
          <p:cNvPr id="5132" name="Rectangle 37"/>
          <p:cNvSpPr>
            <a:spLocks noChangeArrowheads="1"/>
          </p:cNvSpPr>
          <p:nvPr/>
        </p:nvSpPr>
        <p:spPr bwMode="auto">
          <a:xfrm>
            <a:off x="1476375" y="4122738"/>
            <a:ext cx="2232025" cy="287337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 eaLnBrk="0" hangingPunct="0"/>
            <a:r>
              <a:rPr lang="hr-HR" sz="1400" b="1"/>
              <a:t>Proizvodni pogoni</a:t>
            </a:r>
            <a:r>
              <a:rPr lang="de-DE" sz="1400" b="1"/>
              <a:t> </a:t>
            </a:r>
          </a:p>
        </p:txBody>
      </p:sp>
      <p:sp>
        <p:nvSpPr>
          <p:cNvPr id="5133" name="Line 38"/>
          <p:cNvSpPr>
            <a:spLocks noChangeShapeType="1"/>
          </p:cNvSpPr>
          <p:nvPr/>
        </p:nvSpPr>
        <p:spPr bwMode="auto">
          <a:xfrm>
            <a:off x="4140200" y="3608388"/>
            <a:ext cx="0" cy="225425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de-DE"/>
          </a:p>
        </p:txBody>
      </p:sp>
      <p:sp>
        <p:nvSpPr>
          <p:cNvPr id="5134" name="Rectangle 44"/>
          <p:cNvSpPr>
            <a:spLocks noChangeArrowheads="1"/>
          </p:cNvSpPr>
          <p:nvPr/>
        </p:nvSpPr>
        <p:spPr bwMode="auto">
          <a:xfrm>
            <a:off x="4645025" y="4122738"/>
            <a:ext cx="2232025" cy="287337"/>
          </a:xfrm>
          <a:prstGeom prst="rect">
            <a:avLst/>
          </a:prstGeom>
          <a:solidFill>
            <a:schemeClr val="bg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lIns="90000" tIns="46800" rIns="90000" bIns="46800" anchor="ctr"/>
          <a:lstStyle/>
          <a:p>
            <a:pPr algn="ctr" eaLnBrk="0" hangingPunct="0"/>
            <a:r>
              <a:rPr lang="de-DE" sz="1400" b="1"/>
              <a:t>   </a:t>
            </a:r>
            <a:r>
              <a:rPr lang="hr-HR" sz="1400" b="1"/>
              <a:t>grupa</a:t>
            </a:r>
            <a:endParaRPr lang="de-DE" sz="1400" b="1"/>
          </a:p>
        </p:txBody>
      </p:sp>
      <p:pic>
        <p:nvPicPr>
          <p:cNvPr id="5135" name="Picture 45" descr="Logo RV Pantone blau Kopi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5388" y="4152900"/>
            <a:ext cx="43180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36" name="Line 46"/>
          <p:cNvSpPr>
            <a:spLocks noChangeShapeType="1"/>
          </p:cNvSpPr>
          <p:nvPr/>
        </p:nvSpPr>
        <p:spPr bwMode="auto">
          <a:xfrm>
            <a:off x="4356100" y="4699000"/>
            <a:ext cx="3097213" cy="0"/>
          </a:xfrm>
          <a:prstGeom prst="line">
            <a:avLst/>
          </a:prstGeom>
          <a:noFill/>
          <a:ln w="28575">
            <a:solidFill>
              <a:srgbClr val="969696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de-DE"/>
          </a:p>
        </p:txBody>
      </p:sp>
      <p:sp>
        <p:nvSpPr>
          <p:cNvPr id="5137" name="Line 47"/>
          <p:cNvSpPr>
            <a:spLocks noChangeShapeType="1"/>
          </p:cNvSpPr>
          <p:nvPr/>
        </p:nvSpPr>
        <p:spPr bwMode="auto">
          <a:xfrm>
            <a:off x="5868988" y="4410075"/>
            <a:ext cx="0" cy="288925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de-DE"/>
          </a:p>
        </p:txBody>
      </p:sp>
      <p:sp>
        <p:nvSpPr>
          <p:cNvPr id="5138" name="Line 48"/>
          <p:cNvSpPr>
            <a:spLocks noChangeShapeType="1"/>
          </p:cNvSpPr>
          <p:nvPr/>
        </p:nvSpPr>
        <p:spPr bwMode="auto">
          <a:xfrm>
            <a:off x="4356100" y="4699000"/>
            <a:ext cx="0" cy="215900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de-DE"/>
          </a:p>
        </p:txBody>
      </p:sp>
      <p:sp>
        <p:nvSpPr>
          <p:cNvPr id="5139" name="Line 49"/>
          <p:cNvSpPr>
            <a:spLocks noChangeShapeType="1"/>
          </p:cNvSpPr>
          <p:nvPr/>
        </p:nvSpPr>
        <p:spPr bwMode="auto">
          <a:xfrm>
            <a:off x="7453313" y="4699000"/>
            <a:ext cx="0" cy="215900"/>
          </a:xfrm>
          <a:prstGeom prst="line">
            <a:avLst/>
          </a:prstGeom>
          <a:noFill/>
          <a:ln w="28575">
            <a:solidFill>
              <a:schemeClr val="tx2"/>
            </a:solidFill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endParaRPr lang="de-DE"/>
          </a:p>
        </p:txBody>
      </p:sp>
      <p:sp>
        <p:nvSpPr>
          <p:cNvPr id="5140" name="Rectangle 6"/>
          <p:cNvSpPr>
            <a:spLocks noChangeArrowheads="1"/>
          </p:cNvSpPr>
          <p:nvPr/>
        </p:nvSpPr>
        <p:spPr bwMode="auto">
          <a:xfrm>
            <a:off x="1684338" y="3130550"/>
            <a:ext cx="4895850" cy="371475"/>
          </a:xfrm>
          <a:prstGeom prst="rect">
            <a:avLst/>
          </a:prstGeom>
          <a:solidFill>
            <a:schemeClr val="bg1"/>
          </a:solidFill>
          <a:ln w="38100" algn="ctr">
            <a:solidFill>
              <a:srgbClr val="000000"/>
            </a:solidFill>
            <a:miter lim="800000"/>
            <a:headEnd/>
            <a:tailEnd/>
          </a:ln>
        </p:spPr>
        <p:txBody>
          <a:bodyPr lIns="90000" tIns="46800" rIns="90000" bIns="46800" anchor="ctr">
            <a:spAutoFit/>
          </a:bodyPr>
          <a:lstStyle/>
          <a:p>
            <a:pPr algn="ctr" eaLnBrk="0" hangingPunct="0"/>
            <a:r>
              <a:rPr lang="hr-HR" sz="1800" b="1"/>
              <a:t>Poslovno područje “dorada”</a:t>
            </a:r>
            <a:endParaRPr lang="de-DE" sz="2400">
              <a:latin typeface="Times New Roman" pitchFamily="18" charset="0"/>
            </a:endParaRPr>
          </a:p>
        </p:txBody>
      </p:sp>
      <p:cxnSp>
        <p:nvCxnSpPr>
          <p:cNvPr id="5141" name="AutoShape 36"/>
          <p:cNvCxnSpPr>
            <a:cxnSpLocks noChangeShapeType="1"/>
          </p:cNvCxnSpPr>
          <p:nvPr/>
        </p:nvCxnSpPr>
        <p:spPr bwMode="auto">
          <a:xfrm rot="5400000" flipH="1" flipV="1">
            <a:off x="3607594" y="2437607"/>
            <a:ext cx="1030287" cy="0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chemeClr val="tx2"/>
            </a:solidFill>
            <a:miter lim="800000"/>
            <a:headEnd type="triangle" w="med" len="med"/>
            <a:tailEnd/>
          </a:ln>
        </p:spPr>
      </p:cxnSp>
      <p:cxnSp>
        <p:nvCxnSpPr>
          <p:cNvPr id="5142" name="Gewinkelte Verbindung 44"/>
          <p:cNvCxnSpPr>
            <a:cxnSpLocks noChangeShapeType="1"/>
          </p:cNvCxnSpPr>
          <p:nvPr/>
        </p:nvCxnSpPr>
        <p:spPr bwMode="auto">
          <a:xfrm>
            <a:off x="769938" y="2216150"/>
            <a:ext cx="914400" cy="914400"/>
          </a:xfrm>
          <a:prstGeom prst="bentConnector3">
            <a:avLst>
              <a:gd name="adj1" fmla="val 50000"/>
            </a:avLst>
          </a:prstGeom>
          <a:noFill/>
          <a:ln w="9525" algn="ctr">
            <a:noFill/>
            <a:round/>
            <a:headEnd/>
            <a:tailEnd type="arrow" w="med" len="med"/>
          </a:ln>
        </p:spPr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6" descr="Köhlch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5083175" y="3744550"/>
            <a:ext cx="3646488" cy="243046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482600" y="278650"/>
            <a:ext cx="8229600" cy="1143000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r>
              <a:rPr lang="hr-HR" sz="3000" b="1" kern="0" dirty="0">
                <a:latin typeface="+mj-lt"/>
                <a:ea typeface="+mj-ea"/>
                <a:cs typeface="+mj-cs"/>
              </a:rPr>
              <a:t>Prašina lignita </a:t>
            </a:r>
            <a:endParaRPr lang="de-DE" sz="3000" b="1" kern="0" dirty="0">
              <a:latin typeface="+mj-lt"/>
              <a:ea typeface="+mj-ea"/>
              <a:cs typeface="+mj-cs"/>
            </a:endParaRPr>
          </a:p>
        </p:txBody>
      </p:sp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3" y="953725"/>
            <a:ext cx="3330575" cy="2219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grpSp>
        <p:nvGrpSpPr>
          <p:cNvPr id="2" name="Gruppieren 9"/>
          <p:cNvGrpSpPr/>
          <p:nvPr/>
        </p:nvGrpSpPr>
        <p:grpSpPr>
          <a:xfrm>
            <a:off x="2681790" y="1655052"/>
            <a:ext cx="5597525" cy="3663950"/>
            <a:chOff x="2951820" y="1070195"/>
            <a:chExt cx="5597525" cy="3663950"/>
          </a:xfrm>
          <a:effectLst>
            <a:outerShdw sx="1000" sy="1000" algn="ctr" rotWithShape="0">
              <a:srgbClr val="000000">
                <a:alpha val="80000"/>
              </a:srgbClr>
            </a:outerShdw>
          </a:effectLst>
        </p:grpSpPr>
        <p:sp>
          <p:nvSpPr>
            <p:cNvPr id="9" name="Rechteck 8"/>
            <p:cNvSpPr/>
            <p:nvPr/>
          </p:nvSpPr>
          <p:spPr bwMode="auto">
            <a:xfrm>
              <a:off x="2951820" y="1834917"/>
              <a:ext cx="4140200" cy="218757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txBody>
            <a:bodyPr/>
            <a:lstStyle/>
            <a:p>
              <a:pPr marL="381000" indent="-381000" eaLnBrk="0" hangingPunct="0">
                <a:lnSpc>
                  <a:spcPct val="90000"/>
                </a:lnSpc>
                <a:spcAft>
                  <a:spcPts val="600"/>
                </a:spcAft>
                <a:buClr>
                  <a:schemeClr val="accent1"/>
                </a:buClr>
                <a:buSzPct val="105000"/>
                <a:buFont typeface="Wingdings" pitchFamily="2" charset="2"/>
                <a:buChar char="n"/>
                <a:defRPr/>
              </a:pPr>
              <a:endParaRPr lang="de-DE"/>
            </a:p>
          </p:txBody>
        </p:sp>
        <p:sp>
          <p:nvSpPr>
            <p:cNvPr id="5125" name="Text Box 6"/>
            <p:cNvSpPr txBox="1">
              <a:spLocks noChangeArrowheads="1"/>
            </p:cNvSpPr>
            <p:nvPr/>
          </p:nvSpPr>
          <p:spPr bwMode="auto">
            <a:xfrm>
              <a:off x="4967945" y="1070195"/>
              <a:ext cx="3581400" cy="36639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endParaRPr lang="de-DE" dirty="0">
                <a:solidFill>
                  <a:srgbClr val="E10033"/>
                </a:solidFill>
              </a:endParaRPr>
            </a:p>
            <a:p>
              <a:pPr>
                <a:spcBef>
                  <a:spcPct val="50000"/>
                </a:spcBef>
                <a:defRPr/>
              </a:pPr>
              <a:endParaRPr lang="de-DE" dirty="0">
                <a:solidFill>
                  <a:srgbClr val="E10033"/>
                </a:solidFill>
              </a:endParaRPr>
            </a:p>
            <a:p>
              <a:pPr>
                <a:spcBef>
                  <a:spcPct val="50000"/>
                </a:spcBef>
                <a:defRPr/>
              </a:pPr>
              <a:r>
                <a:rPr lang="de-DE" dirty="0"/>
                <a:t>22.200	</a:t>
              </a:r>
              <a:r>
                <a:rPr lang="de-DE" dirty="0" err="1"/>
                <a:t>kJ</a:t>
              </a:r>
              <a:r>
                <a:rPr lang="de-DE" dirty="0"/>
                <a:t> / Kg </a:t>
              </a:r>
            </a:p>
            <a:p>
              <a:pPr>
                <a:spcBef>
                  <a:spcPct val="50000"/>
                </a:spcBef>
                <a:defRPr/>
              </a:pPr>
              <a:r>
                <a:rPr lang="de-DE" dirty="0"/>
                <a:t>11,00	%</a:t>
              </a:r>
            </a:p>
            <a:p>
              <a:pPr>
                <a:spcBef>
                  <a:spcPct val="50000"/>
                </a:spcBef>
                <a:defRPr/>
              </a:pPr>
              <a:r>
                <a:rPr lang="de-DE" dirty="0"/>
                <a:t>  4,00	%</a:t>
              </a:r>
            </a:p>
            <a:p>
              <a:pPr>
                <a:spcBef>
                  <a:spcPct val="50000"/>
                </a:spcBef>
                <a:defRPr/>
              </a:pPr>
              <a:r>
                <a:rPr lang="de-DE" dirty="0"/>
                <a:t>  0,35	%</a:t>
              </a:r>
            </a:p>
            <a:p>
              <a:pPr>
                <a:spcBef>
                  <a:spcPct val="50000"/>
                </a:spcBef>
                <a:defRPr/>
              </a:pPr>
              <a:r>
                <a:rPr lang="de-DE" dirty="0"/>
                <a:t>46,00	%</a:t>
              </a:r>
            </a:p>
            <a:p>
              <a:pPr>
                <a:spcBef>
                  <a:spcPct val="50000"/>
                </a:spcBef>
                <a:defRPr/>
              </a:pPr>
              <a:r>
                <a:rPr lang="de-DE" dirty="0"/>
                <a:t>39,00	%</a:t>
              </a:r>
            </a:p>
            <a:p>
              <a:pPr>
                <a:spcBef>
                  <a:spcPct val="50000"/>
                </a:spcBef>
                <a:defRPr/>
              </a:pPr>
              <a:r>
                <a:rPr lang="de-DE" dirty="0"/>
                <a:t> </a:t>
              </a:r>
            </a:p>
            <a:p>
              <a:pPr>
                <a:spcBef>
                  <a:spcPct val="50000"/>
                </a:spcBef>
                <a:defRPr/>
              </a:pPr>
              <a:r>
                <a:rPr lang="de-DE" dirty="0"/>
                <a:t>  </a:t>
              </a:r>
            </a:p>
          </p:txBody>
        </p:sp>
        <p:sp>
          <p:nvSpPr>
            <p:cNvPr id="5126" name="Text Box 4"/>
            <p:cNvSpPr txBox="1">
              <a:spLocks noChangeArrowheads="1"/>
            </p:cNvSpPr>
            <p:nvPr/>
          </p:nvSpPr>
          <p:spPr bwMode="auto">
            <a:xfrm>
              <a:off x="2951820" y="1834917"/>
              <a:ext cx="2743200" cy="21875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0000" tIns="46800" rIns="90000" bIns="46800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hr-HR" dirty="0"/>
                <a:t>Kalorična vrijednost</a:t>
              </a:r>
              <a:endParaRPr lang="de-DE" dirty="0"/>
            </a:p>
            <a:p>
              <a:pPr>
                <a:spcBef>
                  <a:spcPct val="50000"/>
                </a:spcBef>
                <a:defRPr/>
              </a:pPr>
              <a:r>
                <a:rPr lang="hr-HR" dirty="0"/>
                <a:t>Voda</a:t>
              </a:r>
              <a:endParaRPr lang="de-DE" dirty="0"/>
            </a:p>
            <a:p>
              <a:pPr>
                <a:spcBef>
                  <a:spcPct val="50000"/>
                </a:spcBef>
                <a:defRPr/>
              </a:pPr>
              <a:r>
                <a:rPr lang="hr-HR" dirty="0"/>
                <a:t>Pepeo</a:t>
              </a:r>
              <a:endParaRPr lang="de-DE" dirty="0"/>
            </a:p>
            <a:p>
              <a:pPr>
                <a:spcBef>
                  <a:spcPct val="50000"/>
                </a:spcBef>
                <a:defRPr/>
              </a:pPr>
              <a:r>
                <a:rPr lang="hr-HR" dirty="0"/>
                <a:t>Sumpor</a:t>
              </a:r>
              <a:endParaRPr lang="de-DE" dirty="0"/>
            </a:p>
            <a:p>
              <a:pPr>
                <a:spcBef>
                  <a:spcPct val="50000"/>
                </a:spcBef>
                <a:defRPr/>
              </a:pPr>
              <a:r>
                <a:rPr lang="hr-HR" dirty="0"/>
                <a:t>Hlapila</a:t>
              </a:r>
              <a:endParaRPr lang="de-DE" dirty="0"/>
            </a:p>
            <a:p>
              <a:pPr>
                <a:spcBef>
                  <a:spcPct val="50000"/>
                </a:spcBef>
                <a:defRPr/>
              </a:pPr>
              <a:r>
                <a:rPr lang="de-DE" dirty="0" err="1"/>
                <a:t>Fi</a:t>
              </a:r>
              <a:r>
                <a:rPr lang="hr-HR" dirty="0" err="1"/>
                <a:t>ksni</a:t>
              </a:r>
              <a:r>
                <a:rPr lang="hr-HR" dirty="0"/>
                <a:t>  ugljik</a:t>
              </a:r>
              <a:endParaRPr lang="de-DE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el 1"/>
          <p:cNvSpPr>
            <a:spLocks noGrp="1"/>
          </p:cNvSpPr>
          <p:nvPr>
            <p:ph type="title"/>
          </p:nvPr>
        </p:nvSpPr>
        <p:spPr bwMode="auto">
          <a:xfrm>
            <a:off x="457200" y="278650"/>
            <a:ext cx="8229600" cy="114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hr-HR" sz="2800" dirty="0" smtClean="0">
                <a:solidFill>
                  <a:schemeClr val="tx1"/>
                </a:solidFill>
              </a:rPr>
              <a:t>Distribucija i izvoz u industr. postroj.</a:t>
            </a:r>
            <a:r>
              <a:rPr lang="de-DE" sz="2800" dirty="0" smtClean="0">
                <a:solidFill>
                  <a:schemeClr val="tx1"/>
                </a:solidFill>
              </a:rPr>
              <a:t> </a:t>
            </a:r>
            <a:r>
              <a:rPr lang="de-DE" sz="2800" dirty="0" err="1" smtClean="0">
                <a:solidFill>
                  <a:schemeClr val="tx1"/>
                </a:solidFill>
              </a:rPr>
              <a:t>Evrope</a:t>
            </a:r>
            <a:r>
              <a:rPr lang="de-DE" sz="2800" dirty="0" smtClean="0">
                <a:solidFill>
                  <a:schemeClr val="tx1"/>
                </a:solidFill>
              </a:rPr>
              <a:t/>
            </a:r>
            <a:br>
              <a:rPr lang="de-DE" sz="2800" dirty="0" smtClean="0">
                <a:solidFill>
                  <a:schemeClr val="tx1"/>
                </a:solidFill>
              </a:rPr>
            </a:br>
            <a:endParaRPr lang="de-DE" sz="2800" dirty="0" smtClean="0">
              <a:solidFill>
                <a:schemeClr val="tx1"/>
              </a:solidFill>
            </a:endParaRPr>
          </a:p>
        </p:txBody>
      </p:sp>
      <p:pic>
        <p:nvPicPr>
          <p:cNvPr id="7171" name="Picture 4" descr="C:\Dokumente und Einstellungen\re53472\Desktop\Karte Ausschnitt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1763" y="1043735"/>
            <a:ext cx="8929687" cy="461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Diagramm 5"/>
          <p:cNvGraphicFramePr>
            <a:graphicFrameLocks/>
          </p:cNvGraphicFramePr>
          <p:nvPr/>
        </p:nvGraphicFramePr>
        <p:xfrm>
          <a:off x="116505" y="908720"/>
          <a:ext cx="8877300" cy="5257800"/>
        </p:xfrm>
        <a:graphic>
          <a:graphicData uri="http://schemas.openxmlformats.org/presentationml/2006/ole">
            <p:oleObj spid="_x0000_s1026" name="Grafikon" r:id="rId3" imgW="8877110" imgH="5257800" progId="Excel.Sheet.8">
              <p:embed/>
            </p:oleObj>
          </a:graphicData>
        </a:graphic>
      </p:graphicFrame>
      <p:sp>
        <p:nvSpPr>
          <p:cNvPr id="1027" name="Titel 1"/>
          <p:cNvSpPr>
            <a:spLocks noGrp="1"/>
          </p:cNvSpPr>
          <p:nvPr>
            <p:ph type="title"/>
          </p:nvPr>
        </p:nvSpPr>
        <p:spPr bwMode="auto">
          <a:xfrm>
            <a:off x="457200" y="200025"/>
            <a:ext cx="8229600" cy="114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hr-HR" dirty="0" smtClean="0">
                <a:solidFill>
                  <a:schemeClr val="tx1"/>
                </a:solidFill>
              </a:rPr>
              <a:t>Razvoj cijena nafte </a:t>
            </a:r>
            <a:r>
              <a:rPr lang="de-DE" dirty="0" smtClean="0">
                <a:solidFill>
                  <a:schemeClr val="tx1"/>
                </a:solidFill>
              </a:rPr>
              <a:t>&amp; </a:t>
            </a:r>
            <a:r>
              <a:rPr lang="hr-HR" dirty="0" smtClean="0">
                <a:solidFill>
                  <a:schemeClr val="tx1"/>
                </a:solidFill>
              </a:rPr>
              <a:t>rast asfaltnih kupaca </a:t>
            </a:r>
            <a:endParaRPr lang="de-DE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el 1"/>
          <p:cNvSpPr>
            <a:spLocks noGrp="1"/>
          </p:cNvSpPr>
          <p:nvPr>
            <p:ph type="title"/>
          </p:nvPr>
        </p:nvSpPr>
        <p:spPr bwMode="auto">
          <a:xfrm>
            <a:off x="574675" y="328681"/>
            <a:ext cx="8229600" cy="114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hr-HR" dirty="0" smtClean="0">
                <a:solidFill>
                  <a:schemeClr val="tx1"/>
                </a:solidFill>
              </a:rPr>
              <a:t>Cijena lož ulja </a:t>
            </a:r>
            <a:r>
              <a:rPr lang="de-DE" dirty="0" smtClean="0">
                <a:solidFill>
                  <a:schemeClr val="tx1"/>
                </a:solidFill>
              </a:rPr>
              <a:t>&amp; </a:t>
            </a:r>
            <a:r>
              <a:rPr lang="hr-HR" dirty="0" smtClean="0">
                <a:solidFill>
                  <a:schemeClr val="tx1"/>
                </a:solidFill>
              </a:rPr>
              <a:t>prašine lignita </a:t>
            </a:r>
            <a:endParaRPr lang="de-DE" dirty="0" smtClean="0">
              <a:solidFill>
                <a:schemeClr val="tx1"/>
              </a:solidFill>
            </a:endParaRPr>
          </a:p>
        </p:txBody>
      </p:sp>
      <p:sp>
        <p:nvSpPr>
          <p:cNvPr id="8195" name="Rechteck 53"/>
          <p:cNvSpPr>
            <a:spLocks noChangeArrowheads="1"/>
          </p:cNvSpPr>
          <p:nvPr/>
        </p:nvSpPr>
        <p:spPr bwMode="auto">
          <a:xfrm>
            <a:off x="1692275" y="1358615"/>
            <a:ext cx="871538" cy="4724400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/>
          <a:lstStyle/>
          <a:p>
            <a:pPr marL="381000" indent="-381000" eaLnBrk="0" hangingPunct="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  <a:buSzPct val="105000"/>
              <a:buFont typeface="Wingdings" pitchFamily="2" charset="2"/>
              <a:buChar char="n"/>
            </a:pPr>
            <a:endParaRPr lang="de-DE"/>
          </a:p>
        </p:txBody>
      </p:sp>
      <p:sp>
        <p:nvSpPr>
          <p:cNvPr id="8196" name="Rechteck 55"/>
          <p:cNvSpPr>
            <a:spLocks noChangeArrowheads="1"/>
          </p:cNvSpPr>
          <p:nvPr/>
        </p:nvSpPr>
        <p:spPr bwMode="auto">
          <a:xfrm>
            <a:off x="1708150" y="1088740"/>
            <a:ext cx="703263" cy="4994275"/>
          </a:xfrm>
          <a:prstGeom prst="rect">
            <a:avLst/>
          </a:prstGeom>
          <a:solidFill>
            <a:srgbClr val="993300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marL="381000" indent="-381000" eaLnBrk="0" hangingPunct="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  <a:buSzPct val="105000"/>
              <a:buFont typeface="Wingdings" pitchFamily="2" charset="2"/>
              <a:buChar char="n"/>
            </a:pPr>
            <a:endParaRPr lang="de-DE"/>
          </a:p>
        </p:txBody>
      </p:sp>
      <p:sp>
        <p:nvSpPr>
          <p:cNvPr id="57" name="Rechteck 56"/>
          <p:cNvSpPr/>
          <p:nvPr/>
        </p:nvSpPr>
        <p:spPr bwMode="auto">
          <a:xfrm>
            <a:off x="3851275" y="1112475"/>
            <a:ext cx="703263" cy="499427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381000" indent="-381000" eaLnBrk="0" hangingPunct="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  <a:buSzPct val="105000"/>
              <a:buFont typeface="Wingdings" pitchFamily="2" charset="2"/>
              <a:buChar char="n"/>
              <a:defRPr/>
            </a:pPr>
            <a:endParaRPr lang="de-DE"/>
          </a:p>
        </p:txBody>
      </p:sp>
      <p:sp>
        <p:nvSpPr>
          <p:cNvPr id="8199" name="Rechteck 66"/>
          <p:cNvSpPr>
            <a:spLocks noChangeArrowheads="1"/>
          </p:cNvSpPr>
          <p:nvPr/>
        </p:nvSpPr>
        <p:spPr bwMode="auto">
          <a:xfrm>
            <a:off x="1708150" y="4643788"/>
            <a:ext cx="720000" cy="46037"/>
          </a:xfrm>
          <a:prstGeom prst="rect">
            <a:avLst/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marL="381000" indent="-381000" eaLnBrk="0" hangingPunct="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  <a:buSzPct val="105000"/>
              <a:buFont typeface="Wingdings" pitchFamily="2" charset="2"/>
              <a:buChar char="n"/>
            </a:pPr>
            <a:endParaRPr lang="de-DE"/>
          </a:p>
        </p:txBody>
      </p:sp>
      <p:sp>
        <p:nvSpPr>
          <p:cNvPr id="8200" name="Rechteck 68"/>
          <p:cNvSpPr>
            <a:spLocks noChangeArrowheads="1"/>
          </p:cNvSpPr>
          <p:nvPr/>
        </p:nvSpPr>
        <p:spPr bwMode="auto">
          <a:xfrm>
            <a:off x="1692276" y="3924834"/>
            <a:ext cx="720000" cy="44450"/>
          </a:xfrm>
          <a:prstGeom prst="rect">
            <a:avLst/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marL="381000" indent="-381000" eaLnBrk="0" hangingPunct="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  <a:buSzPct val="105000"/>
              <a:buFont typeface="Wingdings" pitchFamily="2" charset="2"/>
              <a:buChar char="n"/>
            </a:pPr>
            <a:endParaRPr lang="de-DE"/>
          </a:p>
        </p:txBody>
      </p:sp>
      <p:sp>
        <p:nvSpPr>
          <p:cNvPr id="8202" name="Rechteck 72"/>
          <p:cNvSpPr>
            <a:spLocks noChangeArrowheads="1"/>
          </p:cNvSpPr>
          <p:nvPr/>
        </p:nvSpPr>
        <p:spPr bwMode="auto">
          <a:xfrm>
            <a:off x="1710276" y="2481679"/>
            <a:ext cx="702000" cy="46038"/>
          </a:xfrm>
          <a:prstGeom prst="rect">
            <a:avLst/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marL="381000" indent="-381000" eaLnBrk="0" hangingPunct="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  <a:buSzPct val="105000"/>
              <a:buFont typeface="Wingdings" pitchFamily="2" charset="2"/>
              <a:buChar char="n"/>
            </a:pPr>
            <a:endParaRPr lang="de-DE"/>
          </a:p>
        </p:txBody>
      </p:sp>
      <p:grpSp>
        <p:nvGrpSpPr>
          <p:cNvPr id="2" name="Gruppieren 90"/>
          <p:cNvGrpSpPr>
            <a:grpSpLocks/>
          </p:cNvGrpSpPr>
          <p:nvPr/>
        </p:nvGrpSpPr>
        <p:grpSpPr bwMode="auto">
          <a:xfrm>
            <a:off x="1708149" y="1761840"/>
            <a:ext cx="720000" cy="3646488"/>
            <a:chOff x="1708096" y="1988126"/>
            <a:chExt cx="720436" cy="3646119"/>
          </a:xfrm>
        </p:grpSpPr>
        <p:sp>
          <p:nvSpPr>
            <p:cNvPr id="8244" name="Rechteck 65"/>
            <p:cNvSpPr>
              <a:spLocks noChangeArrowheads="1"/>
            </p:cNvSpPr>
            <p:nvPr/>
          </p:nvSpPr>
          <p:spPr bwMode="auto">
            <a:xfrm>
              <a:off x="1708096" y="5588526"/>
              <a:ext cx="720436" cy="45719"/>
            </a:xfrm>
            <a:prstGeom prst="rect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pPr marL="381000" indent="-381000" eaLnBrk="0" hangingPunct="0">
                <a:lnSpc>
                  <a:spcPct val="90000"/>
                </a:lnSpc>
                <a:spcAft>
                  <a:spcPts val="600"/>
                </a:spcAft>
                <a:buClr>
                  <a:schemeClr val="accent1"/>
                </a:buClr>
                <a:buSzPct val="105000"/>
                <a:buFont typeface="Wingdings" pitchFamily="2" charset="2"/>
                <a:buChar char="n"/>
              </a:pPr>
              <a:endParaRPr lang="de-DE"/>
            </a:p>
          </p:txBody>
        </p:sp>
        <p:sp>
          <p:nvSpPr>
            <p:cNvPr id="8246" name="Rechteck 69"/>
            <p:cNvSpPr>
              <a:spLocks noChangeArrowheads="1"/>
            </p:cNvSpPr>
            <p:nvPr/>
          </p:nvSpPr>
          <p:spPr bwMode="auto">
            <a:xfrm>
              <a:off x="1708096" y="4150901"/>
              <a:ext cx="702425" cy="45719"/>
            </a:xfrm>
            <a:prstGeom prst="rect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pPr marL="381000" indent="-381000" eaLnBrk="0" hangingPunct="0">
                <a:lnSpc>
                  <a:spcPct val="90000"/>
                </a:lnSpc>
                <a:spcAft>
                  <a:spcPts val="600"/>
                </a:spcAft>
                <a:buClr>
                  <a:schemeClr val="accent1"/>
                </a:buClr>
                <a:buSzPct val="105000"/>
                <a:buFont typeface="Wingdings" pitchFamily="2" charset="2"/>
                <a:buChar char="n"/>
              </a:pPr>
              <a:endParaRPr lang="de-DE"/>
            </a:p>
          </p:txBody>
        </p:sp>
        <p:sp>
          <p:nvSpPr>
            <p:cNvPr id="8247" name="Rechteck 71"/>
            <p:cNvSpPr>
              <a:spLocks noChangeArrowheads="1"/>
            </p:cNvSpPr>
            <p:nvPr/>
          </p:nvSpPr>
          <p:spPr bwMode="auto">
            <a:xfrm>
              <a:off x="1710224" y="3428156"/>
              <a:ext cx="702425" cy="45719"/>
            </a:xfrm>
            <a:prstGeom prst="rect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pPr marL="381000" indent="-381000" eaLnBrk="0" hangingPunct="0">
                <a:lnSpc>
                  <a:spcPct val="90000"/>
                </a:lnSpc>
                <a:spcAft>
                  <a:spcPts val="600"/>
                </a:spcAft>
                <a:buClr>
                  <a:schemeClr val="accent1"/>
                </a:buClr>
                <a:buSzPct val="105000"/>
                <a:buFont typeface="Wingdings" pitchFamily="2" charset="2"/>
                <a:buChar char="n"/>
              </a:pPr>
              <a:endParaRPr lang="de-DE"/>
            </a:p>
          </p:txBody>
        </p:sp>
        <p:sp>
          <p:nvSpPr>
            <p:cNvPr id="8248" name="Rechteck 73"/>
            <p:cNvSpPr>
              <a:spLocks noChangeArrowheads="1"/>
            </p:cNvSpPr>
            <p:nvPr/>
          </p:nvSpPr>
          <p:spPr bwMode="auto">
            <a:xfrm>
              <a:off x="1710224" y="2708206"/>
              <a:ext cx="702425" cy="45719"/>
            </a:xfrm>
            <a:prstGeom prst="rect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pPr marL="381000" indent="-381000" eaLnBrk="0" hangingPunct="0">
                <a:lnSpc>
                  <a:spcPct val="90000"/>
                </a:lnSpc>
                <a:spcAft>
                  <a:spcPts val="600"/>
                </a:spcAft>
                <a:buClr>
                  <a:schemeClr val="accent1"/>
                </a:buClr>
                <a:buSzPct val="105000"/>
                <a:buFont typeface="Wingdings" pitchFamily="2" charset="2"/>
                <a:buChar char="n"/>
              </a:pPr>
              <a:endParaRPr lang="de-DE"/>
            </a:p>
          </p:txBody>
        </p:sp>
        <p:sp>
          <p:nvSpPr>
            <p:cNvPr id="8249" name="Rechteck 74"/>
            <p:cNvSpPr>
              <a:spLocks noChangeArrowheads="1"/>
            </p:cNvSpPr>
            <p:nvPr/>
          </p:nvSpPr>
          <p:spPr bwMode="auto">
            <a:xfrm>
              <a:off x="1710224" y="1988126"/>
              <a:ext cx="702425" cy="45719"/>
            </a:xfrm>
            <a:prstGeom prst="rect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pPr marL="381000" indent="-381000" eaLnBrk="0" hangingPunct="0">
                <a:lnSpc>
                  <a:spcPct val="90000"/>
                </a:lnSpc>
                <a:spcAft>
                  <a:spcPts val="600"/>
                </a:spcAft>
                <a:buClr>
                  <a:schemeClr val="accent1"/>
                </a:buClr>
                <a:buSzPct val="105000"/>
                <a:buFont typeface="Wingdings" pitchFamily="2" charset="2"/>
                <a:buChar char="n"/>
              </a:pPr>
              <a:endParaRPr lang="de-DE"/>
            </a:p>
          </p:txBody>
        </p:sp>
      </p:grpSp>
      <p:grpSp>
        <p:nvGrpSpPr>
          <p:cNvPr id="3" name="Gruppieren 89"/>
          <p:cNvGrpSpPr>
            <a:grpSpLocks/>
          </p:cNvGrpSpPr>
          <p:nvPr/>
        </p:nvGrpSpPr>
        <p:grpSpPr bwMode="auto">
          <a:xfrm>
            <a:off x="3834543" y="1156925"/>
            <a:ext cx="737464" cy="4500563"/>
            <a:chOff x="3114899" y="1358770"/>
            <a:chExt cx="737105" cy="4501214"/>
          </a:xfrm>
        </p:grpSpPr>
        <p:sp>
          <p:nvSpPr>
            <p:cNvPr id="8234" name="Rechteck 64"/>
            <p:cNvSpPr>
              <a:spLocks noChangeArrowheads="1"/>
            </p:cNvSpPr>
            <p:nvPr/>
          </p:nvSpPr>
          <p:spPr bwMode="auto">
            <a:xfrm>
              <a:off x="3132348" y="5814265"/>
              <a:ext cx="719650" cy="45719"/>
            </a:xfrm>
            <a:prstGeom prst="rect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pPr marL="381000" indent="-381000" eaLnBrk="0" hangingPunct="0">
                <a:lnSpc>
                  <a:spcPct val="90000"/>
                </a:lnSpc>
                <a:spcAft>
                  <a:spcPts val="600"/>
                </a:spcAft>
                <a:buClr>
                  <a:schemeClr val="accent1"/>
                </a:buClr>
                <a:buSzPct val="105000"/>
                <a:buFont typeface="Wingdings" pitchFamily="2" charset="2"/>
                <a:buChar char="n"/>
              </a:pPr>
              <a:endParaRPr lang="de-DE"/>
            </a:p>
          </p:txBody>
        </p:sp>
        <p:sp>
          <p:nvSpPr>
            <p:cNvPr id="8235" name="Rechteck 76"/>
            <p:cNvSpPr>
              <a:spLocks noChangeArrowheads="1"/>
            </p:cNvSpPr>
            <p:nvPr/>
          </p:nvSpPr>
          <p:spPr bwMode="auto">
            <a:xfrm>
              <a:off x="3125283" y="5318496"/>
              <a:ext cx="719651" cy="45719"/>
            </a:xfrm>
            <a:prstGeom prst="rect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pPr marL="381000" indent="-381000" eaLnBrk="0" hangingPunct="0">
                <a:lnSpc>
                  <a:spcPct val="90000"/>
                </a:lnSpc>
                <a:spcAft>
                  <a:spcPts val="600"/>
                </a:spcAft>
                <a:buClr>
                  <a:schemeClr val="accent1"/>
                </a:buClr>
                <a:buSzPct val="105000"/>
                <a:buFont typeface="Wingdings" pitchFamily="2" charset="2"/>
                <a:buChar char="n"/>
              </a:pPr>
              <a:endParaRPr lang="de-DE"/>
            </a:p>
          </p:txBody>
        </p:sp>
        <p:sp>
          <p:nvSpPr>
            <p:cNvPr id="8236" name="Rechteck 77"/>
            <p:cNvSpPr>
              <a:spLocks noChangeArrowheads="1"/>
            </p:cNvSpPr>
            <p:nvPr/>
          </p:nvSpPr>
          <p:spPr bwMode="auto">
            <a:xfrm>
              <a:off x="3114902" y="4822228"/>
              <a:ext cx="719651" cy="45719"/>
            </a:xfrm>
            <a:prstGeom prst="rect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pPr marL="381000" indent="-381000" eaLnBrk="0" hangingPunct="0">
                <a:lnSpc>
                  <a:spcPct val="90000"/>
                </a:lnSpc>
                <a:spcAft>
                  <a:spcPts val="600"/>
                </a:spcAft>
                <a:buClr>
                  <a:schemeClr val="accent1"/>
                </a:buClr>
                <a:buSzPct val="105000"/>
                <a:buFont typeface="Wingdings" pitchFamily="2" charset="2"/>
                <a:buChar char="n"/>
              </a:pPr>
              <a:endParaRPr lang="de-DE"/>
            </a:p>
          </p:txBody>
        </p:sp>
        <p:sp>
          <p:nvSpPr>
            <p:cNvPr id="8237" name="Rechteck 79"/>
            <p:cNvSpPr>
              <a:spLocks noChangeArrowheads="1"/>
            </p:cNvSpPr>
            <p:nvPr/>
          </p:nvSpPr>
          <p:spPr bwMode="auto">
            <a:xfrm>
              <a:off x="3131629" y="4327672"/>
              <a:ext cx="719651" cy="45719"/>
            </a:xfrm>
            <a:prstGeom prst="rect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pPr marL="381000" indent="-381000" eaLnBrk="0" hangingPunct="0">
                <a:lnSpc>
                  <a:spcPct val="90000"/>
                </a:lnSpc>
                <a:spcAft>
                  <a:spcPts val="600"/>
                </a:spcAft>
                <a:buClr>
                  <a:schemeClr val="accent1"/>
                </a:buClr>
                <a:buSzPct val="105000"/>
                <a:buFont typeface="Wingdings" pitchFamily="2" charset="2"/>
                <a:buChar char="n"/>
              </a:pPr>
              <a:endParaRPr lang="de-DE"/>
            </a:p>
          </p:txBody>
        </p:sp>
        <p:sp>
          <p:nvSpPr>
            <p:cNvPr id="8238" name="Rechteck 80"/>
            <p:cNvSpPr>
              <a:spLocks noChangeArrowheads="1"/>
            </p:cNvSpPr>
            <p:nvPr/>
          </p:nvSpPr>
          <p:spPr bwMode="auto">
            <a:xfrm>
              <a:off x="3114899" y="3833331"/>
              <a:ext cx="719651" cy="45719"/>
            </a:xfrm>
            <a:prstGeom prst="rect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pPr marL="381000" indent="-381000" eaLnBrk="0" hangingPunct="0">
                <a:lnSpc>
                  <a:spcPct val="90000"/>
                </a:lnSpc>
                <a:spcAft>
                  <a:spcPts val="600"/>
                </a:spcAft>
                <a:buClr>
                  <a:schemeClr val="accent1"/>
                </a:buClr>
                <a:buSzPct val="105000"/>
                <a:buFont typeface="Wingdings" pitchFamily="2" charset="2"/>
                <a:buChar char="n"/>
              </a:pPr>
              <a:endParaRPr lang="de-DE"/>
            </a:p>
          </p:txBody>
        </p:sp>
        <p:sp>
          <p:nvSpPr>
            <p:cNvPr id="8239" name="Rechteck 82"/>
            <p:cNvSpPr>
              <a:spLocks noChangeArrowheads="1"/>
            </p:cNvSpPr>
            <p:nvPr/>
          </p:nvSpPr>
          <p:spPr bwMode="auto">
            <a:xfrm>
              <a:off x="3114899" y="3336167"/>
              <a:ext cx="719651" cy="45719"/>
            </a:xfrm>
            <a:prstGeom prst="rect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pPr marL="381000" indent="-381000" eaLnBrk="0" hangingPunct="0">
                <a:lnSpc>
                  <a:spcPct val="90000"/>
                </a:lnSpc>
                <a:spcAft>
                  <a:spcPts val="600"/>
                </a:spcAft>
                <a:buClr>
                  <a:schemeClr val="accent1"/>
                </a:buClr>
                <a:buSzPct val="105000"/>
                <a:buFont typeface="Wingdings" pitchFamily="2" charset="2"/>
                <a:buChar char="n"/>
              </a:pPr>
              <a:endParaRPr lang="de-DE"/>
            </a:p>
          </p:txBody>
        </p:sp>
        <p:sp>
          <p:nvSpPr>
            <p:cNvPr id="8240" name="Rechteck 83"/>
            <p:cNvSpPr>
              <a:spLocks noChangeArrowheads="1"/>
            </p:cNvSpPr>
            <p:nvPr/>
          </p:nvSpPr>
          <p:spPr bwMode="auto">
            <a:xfrm>
              <a:off x="3132353" y="2843298"/>
              <a:ext cx="719651" cy="45719"/>
            </a:xfrm>
            <a:prstGeom prst="rect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pPr marL="381000" indent="-381000" eaLnBrk="0" hangingPunct="0">
                <a:lnSpc>
                  <a:spcPct val="90000"/>
                </a:lnSpc>
                <a:spcAft>
                  <a:spcPts val="600"/>
                </a:spcAft>
                <a:buClr>
                  <a:schemeClr val="accent1"/>
                </a:buClr>
                <a:buSzPct val="105000"/>
                <a:buFont typeface="Wingdings" pitchFamily="2" charset="2"/>
                <a:buChar char="n"/>
              </a:pPr>
              <a:endParaRPr lang="de-DE"/>
            </a:p>
          </p:txBody>
        </p:sp>
        <p:sp>
          <p:nvSpPr>
            <p:cNvPr id="8241" name="Rechteck 85"/>
            <p:cNvSpPr>
              <a:spLocks noChangeArrowheads="1"/>
            </p:cNvSpPr>
            <p:nvPr/>
          </p:nvSpPr>
          <p:spPr bwMode="auto">
            <a:xfrm>
              <a:off x="3114899" y="2347452"/>
              <a:ext cx="719651" cy="45719"/>
            </a:xfrm>
            <a:prstGeom prst="rect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pPr marL="381000" indent="-381000" eaLnBrk="0" hangingPunct="0">
                <a:lnSpc>
                  <a:spcPct val="90000"/>
                </a:lnSpc>
                <a:spcAft>
                  <a:spcPts val="600"/>
                </a:spcAft>
                <a:buClr>
                  <a:schemeClr val="accent1"/>
                </a:buClr>
                <a:buSzPct val="105000"/>
                <a:buFont typeface="Wingdings" pitchFamily="2" charset="2"/>
                <a:buChar char="n"/>
              </a:pPr>
              <a:endParaRPr lang="de-DE"/>
            </a:p>
          </p:txBody>
        </p:sp>
        <p:sp>
          <p:nvSpPr>
            <p:cNvPr id="8242" name="Rechteck 86"/>
            <p:cNvSpPr>
              <a:spLocks noChangeArrowheads="1"/>
            </p:cNvSpPr>
            <p:nvPr/>
          </p:nvSpPr>
          <p:spPr bwMode="auto">
            <a:xfrm>
              <a:off x="3125281" y="1852554"/>
              <a:ext cx="719651" cy="45719"/>
            </a:xfrm>
            <a:prstGeom prst="rect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pPr marL="381000" indent="-381000" eaLnBrk="0" hangingPunct="0">
                <a:lnSpc>
                  <a:spcPct val="90000"/>
                </a:lnSpc>
                <a:spcAft>
                  <a:spcPts val="600"/>
                </a:spcAft>
                <a:buClr>
                  <a:schemeClr val="accent1"/>
                </a:buClr>
                <a:buSzPct val="105000"/>
                <a:buFont typeface="Wingdings" pitchFamily="2" charset="2"/>
                <a:buChar char="n"/>
              </a:pPr>
              <a:endParaRPr lang="de-DE"/>
            </a:p>
          </p:txBody>
        </p:sp>
        <p:sp>
          <p:nvSpPr>
            <p:cNvPr id="8243" name="Rechteck 88"/>
            <p:cNvSpPr>
              <a:spLocks noChangeArrowheads="1"/>
            </p:cNvSpPr>
            <p:nvPr/>
          </p:nvSpPr>
          <p:spPr bwMode="auto">
            <a:xfrm>
              <a:off x="3125281" y="1358770"/>
              <a:ext cx="719651" cy="45719"/>
            </a:xfrm>
            <a:prstGeom prst="rect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</p:spPr>
          <p:txBody>
            <a:bodyPr/>
            <a:lstStyle/>
            <a:p>
              <a:pPr marL="381000" indent="-381000" eaLnBrk="0" hangingPunct="0">
                <a:lnSpc>
                  <a:spcPct val="90000"/>
                </a:lnSpc>
                <a:spcAft>
                  <a:spcPts val="600"/>
                </a:spcAft>
                <a:buClr>
                  <a:schemeClr val="accent1"/>
                </a:buClr>
                <a:buSzPct val="105000"/>
                <a:buFont typeface="Wingdings" pitchFamily="2" charset="2"/>
                <a:buChar char="n"/>
              </a:pPr>
              <a:endParaRPr lang="de-DE"/>
            </a:p>
          </p:txBody>
        </p:sp>
      </p:grpSp>
      <p:grpSp>
        <p:nvGrpSpPr>
          <p:cNvPr id="4" name="Gruppieren 101"/>
          <p:cNvGrpSpPr>
            <a:grpSpLocks/>
          </p:cNvGrpSpPr>
          <p:nvPr/>
        </p:nvGrpSpPr>
        <p:grpSpPr bwMode="auto">
          <a:xfrm>
            <a:off x="1773238" y="1739615"/>
            <a:ext cx="593725" cy="3962400"/>
            <a:chOff x="1772511" y="1965321"/>
            <a:chExt cx="594244" cy="3962473"/>
          </a:xfrm>
        </p:grpSpPr>
        <p:sp>
          <p:nvSpPr>
            <p:cNvPr id="8228" name="Textfeld 91"/>
            <p:cNvSpPr txBox="1">
              <a:spLocks noChangeArrowheads="1"/>
            </p:cNvSpPr>
            <p:nvPr/>
          </p:nvSpPr>
          <p:spPr bwMode="auto">
            <a:xfrm>
              <a:off x="1772511" y="5589240"/>
              <a:ext cx="58471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de-DE" dirty="0">
                  <a:solidFill>
                    <a:schemeClr val="bg1"/>
                  </a:solidFill>
                </a:rPr>
                <a:t>100</a:t>
              </a:r>
            </a:p>
          </p:txBody>
        </p:sp>
        <p:sp>
          <p:nvSpPr>
            <p:cNvPr id="8229" name="Textfeld 92"/>
            <p:cNvSpPr txBox="1">
              <a:spLocks noChangeArrowheads="1"/>
            </p:cNvSpPr>
            <p:nvPr/>
          </p:nvSpPr>
          <p:spPr bwMode="auto">
            <a:xfrm>
              <a:off x="1781690" y="4845641"/>
              <a:ext cx="58471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de-DE" dirty="0">
                  <a:solidFill>
                    <a:schemeClr val="bg1"/>
                  </a:solidFill>
                </a:rPr>
                <a:t>200</a:t>
              </a:r>
            </a:p>
          </p:txBody>
        </p:sp>
        <p:sp>
          <p:nvSpPr>
            <p:cNvPr id="8230" name="Textfeld 93"/>
            <p:cNvSpPr txBox="1">
              <a:spLocks noChangeArrowheads="1"/>
            </p:cNvSpPr>
            <p:nvPr/>
          </p:nvSpPr>
          <p:spPr bwMode="auto">
            <a:xfrm>
              <a:off x="1782036" y="4125561"/>
              <a:ext cx="58471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de-DE" dirty="0">
                  <a:solidFill>
                    <a:schemeClr val="bg1"/>
                  </a:solidFill>
                </a:rPr>
                <a:t>300</a:t>
              </a:r>
            </a:p>
          </p:txBody>
        </p:sp>
        <p:sp>
          <p:nvSpPr>
            <p:cNvPr id="8231" name="Textfeld 94"/>
            <p:cNvSpPr txBox="1">
              <a:spLocks noChangeArrowheads="1"/>
            </p:cNvSpPr>
            <p:nvPr/>
          </p:nvSpPr>
          <p:spPr bwMode="auto">
            <a:xfrm>
              <a:off x="1781690" y="3405481"/>
              <a:ext cx="58471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de-DE" dirty="0">
                  <a:solidFill>
                    <a:schemeClr val="bg1"/>
                  </a:solidFill>
                </a:rPr>
                <a:t>400</a:t>
              </a:r>
            </a:p>
          </p:txBody>
        </p:sp>
        <p:sp>
          <p:nvSpPr>
            <p:cNvPr id="8232" name="Textfeld 95"/>
            <p:cNvSpPr txBox="1">
              <a:spLocks noChangeArrowheads="1"/>
            </p:cNvSpPr>
            <p:nvPr/>
          </p:nvSpPr>
          <p:spPr bwMode="auto">
            <a:xfrm>
              <a:off x="1781690" y="2685401"/>
              <a:ext cx="58471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de-DE">
                  <a:solidFill>
                    <a:schemeClr val="bg1"/>
                  </a:solidFill>
                </a:rPr>
                <a:t>500</a:t>
              </a:r>
            </a:p>
          </p:txBody>
        </p:sp>
        <p:sp>
          <p:nvSpPr>
            <p:cNvPr id="8233" name="Textfeld 96"/>
            <p:cNvSpPr txBox="1">
              <a:spLocks noChangeArrowheads="1"/>
            </p:cNvSpPr>
            <p:nvPr/>
          </p:nvSpPr>
          <p:spPr bwMode="auto">
            <a:xfrm>
              <a:off x="1781690" y="1965321"/>
              <a:ext cx="58471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de-DE" dirty="0">
                  <a:solidFill>
                    <a:schemeClr val="bg1"/>
                  </a:solidFill>
                </a:rPr>
                <a:t>600</a:t>
              </a:r>
            </a:p>
          </p:txBody>
        </p:sp>
      </p:grpSp>
      <p:grpSp>
        <p:nvGrpSpPr>
          <p:cNvPr id="5" name="Gruppieren 110"/>
          <p:cNvGrpSpPr>
            <a:grpSpLocks/>
          </p:cNvGrpSpPr>
          <p:nvPr/>
        </p:nvGrpSpPr>
        <p:grpSpPr bwMode="auto">
          <a:xfrm>
            <a:off x="3897313" y="1133113"/>
            <a:ext cx="674687" cy="4794250"/>
            <a:chOff x="3896925" y="1335251"/>
            <a:chExt cx="675075" cy="4794049"/>
          </a:xfrm>
        </p:grpSpPr>
        <p:sp>
          <p:nvSpPr>
            <p:cNvPr id="8218" name="Textfeld 98"/>
            <p:cNvSpPr txBox="1">
              <a:spLocks noChangeArrowheads="1"/>
            </p:cNvSpPr>
            <p:nvPr/>
          </p:nvSpPr>
          <p:spPr bwMode="auto">
            <a:xfrm>
              <a:off x="3987281" y="5790746"/>
              <a:ext cx="58471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de-DE" dirty="0">
                  <a:solidFill>
                    <a:schemeClr val="bg1"/>
                  </a:solidFill>
                </a:rPr>
                <a:t>10</a:t>
              </a:r>
            </a:p>
          </p:txBody>
        </p:sp>
        <p:sp>
          <p:nvSpPr>
            <p:cNvPr id="8219" name="Textfeld 99"/>
            <p:cNvSpPr txBox="1">
              <a:spLocks noChangeArrowheads="1"/>
            </p:cNvSpPr>
            <p:nvPr/>
          </p:nvSpPr>
          <p:spPr bwMode="auto">
            <a:xfrm>
              <a:off x="3986935" y="5295691"/>
              <a:ext cx="58471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de-DE">
                  <a:solidFill>
                    <a:schemeClr val="bg1"/>
                  </a:solidFill>
                </a:rPr>
                <a:t>20</a:t>
              </a:r>
            </a:p>
          </p:txBody>
        </p:sp>
        <p:sp>
          <p:nvSpPr>
            <p:cNvPr id="8220" name="Textfeld 100"/>
            <p:cNvSpPr txBox="1">
              <a:spLocks noChangeArrowheads="1"/>
            </p:cNvSpPr>
            <p:nvPr/>
          </p:nvSpPr>
          <p:spPr bwMode="auto">
            <a:xfrm>
              <a:off x="3986935" y="4800636"/>
              <a:ext cx="58471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de-DE">
                  <a:solidFill>
                    <a:schemeClr val="bg1"/>
                  </a:solidFill>
                </a:rPr>
                <a:t>30</a:t>
              </a:r>
            </a:p>
          </p:txBody>
        </p:sp>
        <p:sp>
          <p:nvSpPr>
            <p:cNvPr id="8221" name="Textfeld 102"/>
            <p:cNvSpPr txBox="1">
              <a:spLocks noChangeArrowheads="1"/>
            </p:cNvSpPr>
            <p:nvPr/>
          </p:nvSpPr>
          <p:spPr bwMode="auto">
            <a:xfrm>
              <a:off x="3986935" y="4305581"/>
              <a:ext cx="58471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de-DE">
                  <a:solidFill>
                    <a:schemeClr val="bg1"/>
                  </a:solidFill>
                </a:rPr>
                <a:t>40</a:t>
              </a:r>
            </a:p>
          </p:txBody>
        </p:sp>
        <p:sp>
          <p:nvSpPr>
            <p:cNvPr id="8222" name="Textfeld 103"/>
            <p:cNvSpPr txBox="1">
              <a:spLocks noChangeArrowheads="1"/>
            </p:cNvSpPr>
            <p:nvPr/>
          </p:nvSpPr>
          <p:spPr bwMode="auto">
            <a:xfrm>
              <a:off x="3986935" y="3810526"/>
              <a:ext cx="58471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de-DE">
                  <a:solidFill>
                    <a:schemeClr val="bg1"/>
                  </a:solidFill>
                </a:rPr>
                <a:t>50</a:t>
              </a:r>
            </a:p>
          </p:txBody>
        </p:sp>
        <p:sp>
          <p:nvSpPr>
            <p:cNvPr id="8223" name="Textfeld 104"/>
            <p:cNvSpPr txBox="1">
              <a:spLocks noChangeArrowheads="1"/>
            </p:cNvSpPr>
            <p:nvPr/>
          </p:nvSpPr>
          <p:spPr bwMode="auto">
            <a:xfrm>
              <a:off x="3986935" y="3338990"/>
              <a:ext cx="58471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de-DE">
                  <a:solidFill>
                    <a:schemeClr val="bg1"/>
                  </a:solidFill>
                </a:rPr>
                <a:t>60</a:t>
              </a:r>
            </a:p>
          </p:txBody>
        </p:sp>
        <p:sp>
          <p:nvSpPr>
            <p:cNvPr id="8224" name="Textfeld 105"/>
            <p:cNvSpPr txBox="1">
              <a:spLocks noChangeArrowheads="1"/>
            </p:cNvSpPr>
            <p:nvPr/>
          </p:nvSpPr>
          <p:spPr bwMode="auto">
            <a:xfrm>
              <a:off x="3986935" y="2820416"/>
              <a:ext cx="58471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de-DE" dirty="0">
                  <a:solidFill>
                    <a:schemeClr val="bg1"/>
                  </a:solidFill>
                </a:rPr>
                <a:t>70</a:t>
              </a:r>
            </a:p>
          </p:txBody>
        </p:sp>
        <p:sp>
          <p:nvSpPr>
            <p:cNvPr id="8225" name="Textfeld 106"/>
            <p:cNvSpPr txBox="1">
              <a:spLocks noChangeArrowheads="1"/>
            </p:cNvSpPr>
            <p:nvPr/>
          </p:nvSpPr>
          <p:spPr bwMode="auto">
            <a:xfrm>
              <a:off x="3986935" y="2325361"/>
              <a:ext cx="58471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de-DE" dirty="0">
                  <a:solidFill>
                    <a:schemeClr val="bg1"/>
                  </a:solidFill>
                </a:rPr>
                <a:t>80</a:t>
              </a:r>
            </a:p>
          </p:txBody>
        </p:sp>
        <p:sp>
          <p:nvSpPr>
            <p:cNvPr id="8226" name="Textfeld 107"/>
            <p:cNvSpPr txBox="1">
              <a:spLocks noChangeArrowheads="1"/>
            </p:cNvSpPr>
            <p:nvPr/>
          </p:nvSpPr>
          <p:spPr bwMode="auto">
            <a:xfrm>
              <a:off x="3986935" y="1830306"/>
              <a:ext cx="58471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de-DE" dirty="0">
                  <a:solidFill>
                    <a:schemeClr val="bg1"/>
                  </a:solidFill>
                </a:rPr>
                <a:t>90</a:t>
              </a:r>
            </a:p>
          </p:txBody>
        </p:sp>
        <p:sp>
          <p:nvSpPr>
            <p:cNvPr id="8227" name="Textfeld 108"/>
            <p:cNvSpPr txBox="1">
              <a:spLocks noChangeArrowheads="1"/>
            </p:cNvSpPr>
            <p:nvPr/>
          </p:nvSpPr>
          <p:spPr bwMode="auto">
            <a:xfrm>
              <a:off x="3896925" y="1335251"/>
              <a:ext cx="584719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de-DE" dirty="0">
                  <a:solidFill>
                    <a:schemeClr val="bg1"/>
                  </a:solidFill>
                </a:rPr>
                <a:t>100</a:t>
              </a:r>
            </a:p>
          </p:txBody>
        </p:sp>
      </p:grpSp>
      <p:sp>
        <p:nvSpPr>
          <p:cNvPr id="8211" name="Textfeld 111"/>
          <p:cNvSpPr txBox="1">
            <a:spLocks noChangeArrowheads="1"/>
          </p:cNvSpPr>
          <p:nvPr/>
        </p:nvSpPr>
        <p:spPr bwMode="auto">
          <a:xfrm rot="-5400000">
            <a:off x="485775" y="1390288"/>
            <a:ext cx="2106612" cy="30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r-HR" sz="1400" dirty="0"/>
              <a:t>Prašina lignita </a:t>
            </a:r>
            <a:r>
              <a:rPr lang="de-DE" sz="1400" dirty="0"/>
              <a:t> €/t</a:t>
            </a:r>
          </a:p>
        </p:txBody>
      </p:sp>
      <p:sp>
        <p:nvSpPr>
          <p:cNvPr id="8212" name="Textfeld 112"/>
          <p:cNvSpPr txBox="1">
            <a:spLocks noChangeArrowheads="1"/>
          </p:cNvSpPr>
          <p:nvPr/>
        </p:nvSpPr>
        <p:spPr bwMode="auto">
          <a:xfrm rot="-5400000">
            <a:off x="2848335" y="1642821"/>
            <a:ext cx="16430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r-HR" sz="1400" dirty="0"/>
              <a:t>Lož ulje L</a:t>
            </a:r>
            <a:r>
              <a:rPr lang="de-DE" sz="1400" dirty="0"/>
              <a:t> Cent/</a:t>
            </a:r>
            <a:r>
              <a:rPr lang="de-DE" sz="1400" dirty="0" err="1"/>
              <a:t>ltr</a:t>
            </a:r>
            <a:r>
              <a:rPr lang="de-DE" sz="1400" dirty="0"/>
              <a:t>.</a:t>
            </a:r>
          </a:p>
        </p:txBody>
      </p:sp>
      <p:cxnSp>
        <p:nvCxnSpPr>
          <p:cNvPr id="115" name="Gerade Verbindung mit Pfeil 114"/>
          <p:cNvCxnSpPr>
            <a:cxnSpLocks noChangeShapeType="1"/>
          </p:cNvCxnSpPr>
          <p:nvPr/>
        </p:nvCxnSpPr>
        <p:spPr bwMode="auto">
          <a:xfrm>
            <a:off x="4645025" y="5949280"/>
            <a:ext cx="1412875" cy="0"/>
          </a:xfrm>
          <a:prstGeom prst="straightConnector1">
            <a:avLst/>
          </a:prstGeom>
          <a:noFill/>
          <a:ln w="22225" algn="ctr">
            <a:solidFill>
              <a:schemeClr val="tx1"/>
            </a:solidFill>
            <a:round/>
            <a:headEnd type="triangle" w="med" len="lg"/>
            <a:tailEnd/>
          </a:ln>
        </p:spPr>
      </p:cxnSp>
      <p:sp>
        <p:nvSpPr>
          <p:cNvPr id="117" name="Textfeld 116"/>
          <p:cNvSpPr txBox="1">
            <a:spLocks noChangeArrowheads="1"/>
          </p:cNvSpPr>
          <p:nvPr/>
        </p:nvSpPr>
        <p:spPr bwMode="auto">
          <a:xfrm>
            <a:off x="6148415" y="2348880"/>
            <a:ext cx="2159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r-HR" sz="1400" dirty="0"/>
              <a:t>Trenutna cijena lož ulja</a:t>
            </a:r>
            <a:endParaRPr lang="de-DE" sz="1400" dirty="0"/>
          </a:p>
        </p:txBody>
      </p:sp>
      <p:cxnSp>
        <p:nvCxnSpPr>
          <p:cNvPr id="118" name="Gerade Verbindung mit Pfeil 117"/>
          <p:cNvCxnSpPr>
            <a:cxnSpLocks noChangeShapeType="1"/>
          </p:cNvCxnSpPr>
          <p:nvPr/>
        </p:nvCxnSpPr>
        <p:spPr bwMode="auto">
          <a:xfrm>
            <a:off x="4645025" y="2528900"/>
            <a:ext cx="1412875" cy="0"/>
          </a:xfrm>
          <a:prstGeom prst="straightConnector1">
            <a:avLst/>
          </a:prstGeom>
          <a:noFill/>
          <a:ln w="22225" algn="ctr">
            <a:solidFill>
              <a:schemeClr val="tx1"/>
            </a:solidFill>
            <a:round/>
            <a:headEnd type="triangle" w="med" len="lg"/>
            <a:tailEnd/>
          </a:ln>
        </p:spPr>
      </p:cxnSp>
      <p:cxnSp>
        <p:nvCxnSpPr>
          <p:cNvPr id="121" name="Gerade Verbindung 120"/>
          <p:cNvCxnSpPr>
            <a:cxnSpLocks noChangeShapeType="1"/>
          </p:cNvCxnSpPr>
          <p:nvPr/>
        </p:nvCxnSpPr>
        <p:spPr bwMode="auto">
          <a:xfrm>
            <a:off x="3844925" y="4734145"/>
            <a:ext cx="709613" cy="0"/>
          </a:xfrm>
          <a:prstGeom prst="line">
            <a:avLst/>
          </a:prstGeom>
          <a:noFill/>
          <a:ln w="15875" algn="ctr">
            <a:solidFill>
              <a:srgbClr val="FF0000"/>
            </a:solidFill>
            <a:prstDash val="lgDash"/>
            <a:round/>
            <a:headEnd/>
            <a:tailEnd/>
          </a:ln>
        </p:spPr>
      </p:cxnSp>
      <p:sp>
        <p:nvSpPr>
          <p:cNvPr id="124" name="Textfeld 123"/>
          <p:cNvSpPr txBox="1">
            <a:spLocks noChangeArrowheads="1"/>
          </p:cNvSpPr>
          <p:nvPr/>
        </p:nvSpPr>
        <p:spPr bwMode="auto">
          <a:xfrm>
            <a:off x="4554538" y="4603207"/>
            <a:ext cx="44545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r-HR" sz="1400" dirty="0"/>
              <a:t>Plaćate li samo </a:t>
            </a:r>
            <a:r>
              <a:rPr lang="hr-HR" sz="1400" dirty="0" smtClean="0"/>
              <a:t>2</a:t>
            </a:r>
            <a:r>
              <a:rPr lang="de-DE" sz="1400" dirty="0" smtClean="0"/>
              <a:t>9</a:t>
            </a:r>
            <a:r>
              <a:rPr lang="hr-HR" sz="1400" dirty="0" smtClean="0"/>
              <a:t> </a:t>
            </a:r>
            <a:r>
              <a:rPr lang="hr-HR" sz="1400" dirty="0"/>
              <a:t>€-centi za litru lož ulja?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48148E-6 L -3.05556E-6 -0.4986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7 L -3.05556E-6 0.32153 " pathEditMode="relative" rAng="0" ptsTypes="AA">
                                      <p:cBhvr>
                                        <p:cTn id="16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0.32153 L -0.24166 0.32153 " pathEditMode="relative" rAng="0" ptsTypes="AA">
                                      <p:cBhvr>
                                        <p:cTn id="1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5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" grpId="0"/>
      <p:bldP spid="1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el 1"/>
          <p:cNvSpPr>
            <a:spLocks noGrp="1"/>
          </p:cNvSpPr>
          <p:nvPr>
            <p:ph type="title"/>
          </p:nvPr>
        </p:nvSpPr>
        <p:spPr bwMode="auto">
          <a:xfrm>
            <a:off x="457200" y="278650"/>
            <a:ext cx="8229600" cy="114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hr-HR" dirty="0" smtClean="0">
                <a:solidFill>
                  <a:schemeClr val="tx1"/>
                </a:solidFill>
              </a:rPr>
              <a:t>Vaša potencijalna ušteda</a:t>
            </a:r>
            <a:endParaRPr lang="de-DE" dirty="0" smtClean="0">
              <a:solidFill>
                <a:schemeClr val="tx1"/>
              </a:solidFill>
            </a:endParaRPr>
          </a:p>
        </p:txBody>
      </p:sp>
      <p:sp>
        <p:nvSpPr>
          <p:cNvPr id="9219" name="Textfeld 4"/>
          <p:cNvSpPr txBox="1">
            <a:spLocks noChangeArrowheads="1"/>
          </p:cNvSpPr>
          <p:nvPr/>
        </p:nvSpPr>
        <p:spPr bwMode="auto">
          <a:xfrm>
            <a:off x="566738" y="1517650"/>
            <a:ext cx="74263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r-HR" dirty="0"/>
              <a:t>Za miješanje asfalta kapaciteta </a:t>
            </a:r>
            <a:r>
              <a:rPr lang="de-DE" dirty="0"/>
              <a:t>100.000 t/a </a:t>
            </a:r>
            <a:r>
              <a:rPr lang="hr-HR" dirty="0"/>
              <a:t>trebate</a:t>
            </a:r>
            <a:r>
              <a:rPr lang="de-DE" dirty="0"/>
              <a:t>:</a:t>
            </a:r>
          </a:p>
        </p:txBody>
      </p:sp>
      <p:sp>
        <p:nvSpPr>
          <p:cNvPr id="9220" name="Textfeld 7"/>
          <p:cNvSpPr txBox="1">
            <a:spLocks noChangeArrowheads="1"/>
          </p:cNvSpPr>
          <p:nvPr/>
        </p:nvSpPr>
        <p:spPr bwMode="auto">
          <a:xfrm>
            <a:off x="566738" y="2089730"/>
            <a:ext cx="7650162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dirty="0"/>
              <a:t>800.000 l </a:t>
            </a:r>
            <a:r>
              <a:rPr lang="hr-HR" dirty="0"/>
              <a:t>Lož ulja</a:t>
            </a:r>
            <a:r>
              <a:rPr lang="de-DE" dirty="0"/>
              <a:t> (EL)</a:t>
            </a:r>
          </a:p>
          <a:p>
            <a:endParaRPr lang="de-DE" dirty="0"/>
          </a:p>
          <a:p>
            <a:r>
              <a:rPr lang="de-DE" dirty="0"/>
              <a:t>    1.300 t </a:t>
            </a:r>
            <a:r>
              <a:rPr lang="hr-HR" dirty="0"/>
              <a:t>Prašine lignita</a:t>
            </a:r>
            <a:endParaRPr lang="de-DE" dirty="0"/>
          </a:p>
        </p:txBody>
      </p:sp>
      <p:sp>
        <p:nvSpPr>
          <p:cNvPr id="9221" name="Textfeld 9"/>
          <p:cNvSpPr txBox="1">
            <a:spLocks noChangeArrowheads="1"/>
          </p:cNvSpPr>
          <p:nvPr/>
        </p:nvSpPr>
        <p:spPr bwMode="auto">
          <a:xfrm>
            <a:off x="3311525" y="2089730"/>
            <a:ext cx="15748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de-DE" dirty="0"/>
              <a:t>≈ 560.000 </a:t>
            </a:r>
            <a:r>
              <a:rPr lang="hr-HR" dirty="0"/>
              <a:t>€</a:t>
            </a:r>
            <a:endParaRPr lang="de-DE" dirty="0"/>
          </a:p>
          <a:p>
            <a:r>
              <a:rPr lang="de-DE" dirty="0"/>
              <a:t>       </a:t>
            </a:r>
          </a:p>
          <a:p>
            <a:r>
              <a:rPr lang="de-DE" dirty="0"/>
              <a:t>≈ 247.000 </a:t>
            </a:r>
            <a:r>
              <a:rPr lang="hr-HR" dirty="0"/>
              <a:t>€</a:t>
            </a:r>
            <a:endParaRPr lang="de-DE" dirty="0"/>
          </a:p>
        </p:txBody>
      </p:sp>
      <p:sp>
        <p:nvSpPr>
          <p:cNvPr id="9222" name="Textfeld 10"/>
          <p:cNvSpPr txBox="1">
            <a:spLocks noChangeArrowheads="1"/>
          </p:cNvSpPr>
          <p:nvPr/>
        </p:nvSpPr>
        <p:spPr bwMode="auto">
          <a:xfrm>
            <a:off x="566738" y="3338990"/>
            <a:ext cx="56261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hr-HR" b="1"/>
              <a:t>Vaša godišnja ušteda</a:t>
            </a:r>
            <a:r>
              <a:rPr lang="de-DE" b="1"/>
              <a:t>:	   </a:t>
            </a:r>
            <a:r>
              <a:rPr lang="de-DE" b="1" u="sng"/>
              <a:t>313.000 </a:t>
            </a:r>
            <a:r>
              <a:rPr lang="hr-HR" b="1" u="sng"/>
              <a:t>€</a:t>
            </a:r>
            <a:endParaRPr lang="de-DE" b="1" u="sng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5" descr="Asphaltprospekt Ausschnitt "/>
          <p:cNvPicPr>
            <a:picLocks noGrp="1"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19437"/>
            <a:ext cx="9144000" cy="5809901"/>
          </a:xfrm>
          <a:noFill/>
          <a:ln>
            <a:miter lim="800000"/>
            <a:headEnd/>
            <a:tailEnd/>
          </a:ln>
        </p:spPr>
      </p:pic>
      <p:sp>
        <p:nvSpPr>
          <p:cNvPr id="10243" name="Line 17"/>
          <p:cNvSpPr>
            <a:spLocks noChangeShapeType="1"/>
          </p:cNvSpPr>
          <p:nvPr/>
        </p:nvSpPr>
        <p:spPr bwMode="auto">
          <a:xfrm>
            <a:off x="250825" y="6129338"/>
            <a:ext cx="8642350" cy="0"/>
          </a:xfrm>
          <a:prstGeom prst="line">
            <a:avLst/>
          </a:prstGeom>
          <a:noFill/>
          <a:ln w="9525">
            <a:solidFill>
              <a:srgbClr val="969696"/>
            </a:solidFill>
            <a:round/>
            <a:headEnd/>
            <a:tailEnd/>
          </a:ln>
        </p:spPr>
        <p:txBody>
          <a:bodyPr lIns="0" tIns="0" rIns="0" bIns="0">
            <a:spAutoFit/>
          </a:bodyPr>
          <a:lstStyle/>
          <a:p>
            <a:endParaRPr lang="de-DE"/>
          </a:p>
        </p:txBody>
      </p:sp>
      <p:sp>
        <p:nvSpPr>
          <p:cNvPr id="10244" name="WordArt 21"/>
          <p:cNvSpPr>
            <a:spLocks noChangeArrowheads="1" noChangeShapeType="1" noTextEdit="1"/>
          </p:cNvSpPr>
          <p:nvPr/>
        </p:nvSpPr>
        <p:spPr bwMode="auto">
          <a:xfrm>
            <a:off x="323850" y="4508500"/>
            <a:ext cx="8505825" cy="6302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de-DE" sz="28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Novac leži na ulici</a:t>
            </a:r>
          </a:p>
        </p:txBody>
      </p:sp>
      <p:sp>
        <p:nvSpPr>
          <p:cNvPr id="7" name="Textfeld 6"/>
          <p:cNvSpPr txBox="1"/>
          <p:nvPr/>
        </p:nvSpPr>
        <p:spPr>
          <a:xfrm>
            <a:off x="250825" y="5138738"/>
            <a:ext cx="8641655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de-DE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Das Geld liegt auf der Straße</a:t>
            </a:r>
          </a:p>
          <a:p>
            <a:pPr algn="ctr">
              <a:defRPr/>
            </a:pPr>
            <a:endParaRPr lang="de-DE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611560" y="3248980"/>
            <a:ext cx="3780420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de-DE" sz="1800" b="1" dirty="0" smtClean="0"/>
              <a:t>K</a:t>
            </a:r>
            <a:r>
              <a:rPr lang="hr-HR" sz="1800" b="1" dirty="0" smtClean="0"/>
              <a:t>onta</a:t>
            </a:r>
            <a:r>
              <a:rPr lang="de-DE" sz="1800" b="1" dirty="0" smtClean="0"/>
              <a:t>k</a:t>
            </a:r>
            <a:r>
              <a:rPr lang="hr-HR" sz="1800" b="1" dirty="0" smtClean="0"/>
              <a:t>t</a:t>
            </a:r>
            <a:r>
              <a:rPr lang="de-DE" sz="1800" b="1" dirty="0" smtClean="0"/>
              <a:t>:</a:t>
            </a:r>
          </a:p>
          <a:p>
            <a:pPr>
              <a:defRPr/>
            </a:pPr>
            <a:r>
              <a:rPr lang="de-DE" sz="1800" b="1" dirty="0" smtClean="0"/>
              <a:t>Rheinbraun Brennstoff GmbH</a:t>
            </a:r>
            <a:endParaRPr lang="de-DE" sz="1800" b="1" dirty="0"/>
          </a:p>
          <a:p>
            <a:pPr>
              <a:defRPr/>
            </a:pPr>
            <a:endParaRPr lang="de-DE" sz="1800" b="1" dirty="0"/>
          </a:p>
          <a:p>
            <a:pPr>
              <a:defRPr/>
            </a:pPr>
            <a:r>
              <a:rPr lang="hr-HR" sz="1800" b="1" dirty="0" err="1"/>
              <a:t>Jürgen</a:t>
            </a:r>
            <a:r>
              <a:rPr lang="hr-HR" sz="1800" b="1" dirty="0"/>
              <a:t> Bauer</a:t>
            </a:r>
            <a:endParaRPr lang="de-DE" sz="1800" b="1" dirty="0"/>
          </a:p>
          <a:p>
            <a:pPr>
              <a:defRPr/>
            </a:pPr>
            <a:endParaRPr lang="hr-HR" sz="1800" b="1" dirty="0">
              <a:hlinkClick r:id="rId2"/>
            </a:endParaRPr>
          </a:p>
          <a:p>
            <a:pPr>
              <a:defRPr/>
            </a:pPr>
            <a:r>
              <a:rPr lang="hr-HR" sz="1800" b="1" dirty="0" err="1">
                <a:hlinkClick r:id="rId2"/>
              </a:rPr>
              <a:t>ju.bauer</a:t>
            </a:r>
            <a:r>
              <a:rPr lang="hr-HR" sz="1800" b="1" dirty="0">
                <a:hlinkClick r:id="rId2"/>
              </a:rPr>
              <a:t>@</a:t>
            </a:r>
            <a:r>
              <a:rPr lang="hr-HR" sz="1800" b="1" dirty="0" err="1">
                <a:hlinkClick r:id="rId2"/>
              </a:rPr>
              <a:t>rwe.com</a:t>
            </a:r>
            <a:endParaRPr lang="hr-HR" sz="1800" b="1" dirty="0"/>
          </a:p>
          <a:p>
            <a:pPr>
              <a:defRPr/>
            </a:pPr>
            <a:endParaRPr lang="hr-HR" sz="1800" b="1" dirty="0"/>
          </a:p>
          <a:p>
            <a:pPr>
              <a:defRPr/>
            </a:pPr>
            <a:r>
              <a:rPr lang="de-DE" sz="1800" b="1" dirty="0" smtClean="0"/>
              <a:t>Tel.:</a:t>
            </a:r>
            <a:r>
              <a:rPr lang="hr-HR" sz="1800" b="1" dirty="0" smtClean="0"/>
              <a:t>+49-162-2624024</a:t>
            </a:r>
            <a:r>
              <a:rPr lang="de-DE" sz="1800" b="1" dirty="0"/>
              <a:t/>
            </a:r>
            <a:br>
              <a:rPr lang="de-DE" sz="1800" b="1" dirty="0"/>
            </a:br>
            <a:endParaRPr lang="de-DE" sz="1800" b="1" dirty="0"/>
          </a:p>
        </p:txBody>
      </p:sp>
      <p:sp>
        <p:nvSpPr>
          <p:cNvPr id="7" name="Textfeld 6"/>
          <p:cNvSpPr txBox="1"/>
          <p:nvPr/>
        </p:nvSpPr>
        <p:spPr>
          <a:xfrm>
            <a:off x="5363580" y="3248980"/>
            <a:ext cx="3780420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de-DE" sz="1800" b="1" dirty="0" smtClean="0"/>
              <a:t>K</a:t>
            </a:r>
            <a:r>
              <a:rPr lang="hr-HR" sz="1800" b="1" dirty="0" smtClean="0"/>
              <a:t>onta</a:t>
            </a:r>
            <a:r>
              <a:rPr lang="de-DE" sz="1800" b="1" dirty="0" smtClean="0"/>
              <a:t>k</a:t>
            </a:r>
            <a:r>
              <a:rPr lang="hr-HR" sz="1800" b="1" dirty="0" smtClean="0"/>
              <a:t>t</a:t>
            </a:r>
            <a:r>
              <a:rPr lang="de-DE" sz="1800" b="1" dirty="0" smtClean="0"/>
              <a:t>:</a:t>
            </a:r>
          </a:p>
          <a:p>
            <a:r>
              <a:rPr lang="de-DE" sz="1800" b="1" dirty="0" smtClean="0"/>
              <a:t>Teracop d.o.o. Rijeka </a:t>
            </a:r>
          </a:p>
          <a:p>
            <a:endParaRPr lang="de-DE" sz="1800" b="1" dirty="0" smtClean="0"/>
          </a:p>
          <a:p>
            <a:r>
              <a:rPr lang="de-DE" sz="1800" b="1" dirty="0" err="1" smtClean="0"/>
              <a:t>Žarko</a:t>
            </a:r>
            <a:r>
              <a:rPr lang="de-DE" sz="1800" b="1" dirty="0" smtClean="0"/>
              <a:t> </a:t>
            </a:r>
            <a:r>
              <a:rPr lang="de-DE" sz="1800" b="1" dirty="0" err="1" smtClean="0"/>
              <a:t>Ljuština</a:t>
            </a:r>
            <a:endParaRPr lang="de-DE" sz="1800" b="1" dirty="0" smtClean="0"/>
          </a:p>
          <a:p>
            <a:r>
              <a:rPr lang="de-DE" sz="1800" b="1" dirty="0" smtClean="0"/>
              <a:t/>
            </a:r>
            <a:br>
              <a:rPr lang="de-DE" sz="1800" b="1" dirty="0" smtClean="0"/>
            </a:br>
            <a:r>
              <a:rPr lang="de-DE" sz="1800" b="1" dirty="0" smtClean="0"/>
              <a:t>Tel.  +385 51 612 023</a:t>
            </a:r>
            <a:br>
              <a:rPr lang="de-DE" sz="1800" b="1" dirty="0" smtClean="0"/>
            </a:br>
            <a:r>
              <a:rPr lang="de-DE" sz="1800" b="1" dirty="0" smtClean="0"/>
              <a:t>Fax. +385 51 612 021</a:t>
            </a:r>
          </a:p>
          <a:p>
            <a:r>
              <a:rPr lang="de-DE" sz="1800" b="1" dirty="0" smtClean="0"/>
              <a:t>Mob. +385 (0)98 368 479</a:t>
            </a:r>
          </a:p>
          <a:p>
            <a:pPr>
              <a:defRPr/>
            </a:pPr>
            <a:endParaRPr lang="de-DE" sz="1800" b="1" dirty="0" smtClean="0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46875" y="593685"/>
            <a:ext cx="2276745" cy="2136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WE_Power_Praesentation_D">
  <a:themeElements>
    <a:clrScheme name="RWE_Power_Praesentation_D 2">
      <a:dk1>
        <a:srgbClr val="000000"/>
      </a:dk1>
      <a:lt1>
        <a:srgbClr val="FFFFFF"/>
      </a:lt1>
      <a:dk2>
        <a:srgbClr val="878787"/>
      </a:dk2>
      <a:lt2>
        <a:srgbClr val="99BADD"/>
      </a:lt2>
      <a:accent1>
        <a:srgbClr val="0C419A"/>
      </a:accent1>
      <a:accent2>
        <a:srgbClr val="FFE600"/>
      </a:accent2>
      <a:accent3>
        <a:srgbClr val="FFFFFF"/>
      </a:accent3>
      <a:accent4>
        <a:srgbClr val="000000"/>
      </a:accent4>
      <a:accent5>
        <a:srgbClr val="AAB0CA"/>
      </a:accent5>
      <a:accent6>
        <a:srgbClr val="E7D000"/>
      </a:accent6>
      <a:hlink>
        <a:srgbClr val="FF0000"/>
      </a:hlink>
      <a:folHlink>
        <a:srgbClr val="008000"/>
      </a:folHlink>
    </a:clrScheme>
    <a:fontScheme name="RWE_Power_Praesentation_D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81000" marR="0" indent="-381000" algn="l" defTabSz="914400" rtl="0" eaLnBrk="0" fontAlgn="base" latinLnBrk="0" hangingPunct="0">
          <a:lnSpc>
            <a:spcPct val="90000"/>
          </a:lnSpc>
          <a:spcBef>
            <a:spcPct val="0"/>
          </a:spcBef>
          <a:spcAft>
            <a:spcPts val="600"/>
          </a:spcAft>
          <a:buClr>
            <a:schemeClr val="accent1"/>
          </a:buClr>
          <a:buSzPct val="105000"/>
          <a:buFont typeface="Wingdings" pitchFamily="2" charset="2"/>
          <a:buChar char="n"/>
          <a:tabLst/>
          <a:defRPr kumimoji="0" lang="en-GB" altLang="en-GB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81000" marR="0" indent="-381000" algn="l" defTabSz="914400" rtl="0" eaLnBrk="0" fontAlgn="base" latinLnBrk="0" hangingPunct="0">
          <a:lnSpc>
            <a:spcPct val="90000"/>
          </a:lnSpc>
          <a:spcBef>
            <a:spcPct val="0"/>
          </a:spcBef>
          <a:spcAft>
            <a:spcPts val="600"/>
          </a:spcAft>
          <a:buClr>
            <a:schemeClr val="accent1"/>
          </a:buClr>
          <a:buSzPct val="105000"/>
          <a:buFont typeface="Wingdings" pitchFamily="2" charset="2"/>
          <a:buChar char="n"/>
          <a:tabLst/>
          <a:defRPr kumimoji="0" lang="en-GB" altLang="en-GB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RWE_Power_Praesentation_D 1">
        <a:dk1>
          <a:srgbClr val="000000"/>
        </a:dk1>
        <a:lt1>
          <a:srgbClr val="FFFFFF"/>
        </a:lt1>
        <a:dk2>
          <a:srgbClr val="878787"/>
        </a:dk2>
        <a:lt2>
          <a:srgbClr val="D88C02"/>
        </a:lt2>
        <a:accent1>
          <a:srgbClr val="0C419A"/>
        </a:accent1>
        <a:accent2>
          <a:srgbClr val="FFE600"/>
        </a:accent2>
        <a:accent3>
          <a:srgbClr val="FFFFFF"/>
        </a:accent3>
        <a:accent4>
          <a:srgbClr val="000000"/>
        </a:accent4>
        <a:accent5>
          <a:srgbClr val="AAB0CA"/>
        </a:accent5>
        <a:accent6>
          <a:srgbClr val="E7D000"/>
        </a:accent6>
        <a:hlink>
          <a:srgbClr val="FF0000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WE_Power_Praesentation_D 2">
        <a:dk1>
          <a:srgbClr val="000000"/>
        </a:dk1>
        <a:lt1>
          <a:srgbClr val="FFFFFF"/>
        </a:lt1>
        <a:dk2>
          <a:srgbClr val="878787"/>
        </a:dk2>
        <a:lt2>
          <a:srgbClr val="99BADD"/>
        </a:lt2>
        <a:accent1>
          <a:srgbClr val="0C419A"/>
        </a:accent1>
        <a:accent2>
          <a:srgbClr val="FFE600"/>
        </a:accent2>
        <a:accent3>
          <a:srgbClr val="FFFFFF"/>
        </a:accent3>
        <a:accent4>
          <a:srgbClr val="000000"/>
        </a:accent4>
        <a:accent5>
          <a:srgbClr val="AAB0CA"/>
        </a:accent5>
        <a:accent6>
          <a:srgbClr val="E7D000"/>
        </a:accent6>
        <a:hlink>
          <a:srgbClr val="FF0000"/>
        </a:hlink>
        <a:folHlink>
          <a:srgbClr val="0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RWE_Power_Praesentation_D</Template>
  <TotalTime>0</TotalTime>
  <Words>222</Words>
  <Application>Microsoft Office PowerPoint</Application>
  <PresentationFormat>Bildschirmpräsentation (4:3)</PresentationFormat>
  <Paragraphs>79</Paragraphs>
  <Slides>9</Slides>
  <Notes>2</Notes>
  <HiddenSlides>0</HiddenSlides>
  <MMClips>0</MMClips>
  <ScaleCrop>false</ScaleCrop>
  <HeadingPairs>
    <vt:vector size="6" baseType="variant">
      <vt:variant>
        <vt:lpstr>Design</vt:lpstr>
      </vt:variant>
      <vt:variant>
        <vt:i4>1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9</vt:i4>
      </vt:variant>
    </vt:vector>
  </HeadingPairs>
  <TitlesOfParts>
    <vt:vector size="11" baseType="lpstr">
      <vt:lpstr>RWE_Power_Praesentation_D</vt:lpstr>
      <vt:lpstr>Grafikon</vt:lpstr>
      <vt:lpstr>Folie 1</vt:lpstr>
      <vt:lpstr>Folie 2</vt:lpstr>
      <vt:lpstr>Folie 3</vt:lpstr>
      <vt:lpstr>Distribucija i izvoz u industr. postroj. Evrope </vt:lpstr>
      <vt:lpstr>Razvoj cijena nafte &amp; rast asfaltnih kupaca </vt:lpstr>
      <vt:lpstr>Cijena lož ulja &amp; prašine lignita </vt:lpstr>
      <vt:lpstr>Vaša potencijalna ušteda</vt:lpstr>
      <vt:lpstr>Folie 8</vt:lpstr>
      <vt:lpstr>Folie 9</vt:lpstr>
    </vt:vector>
  </TitlesOfParts>
  <Company>RWE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Ein Unternehmen stellt sich vor Die ganze Kraft</dc:title>
  <dc:creator>Jana Rasfeld</dc:creator>
  <cp:lastModifiedBy>Elke-PC</cp:lastModifiedBy>
  <cp:revision>814</cp:revision>
  <cp:lastPrinted>2000-12-14T10:21:36Z</cp:lastPrinted>
  <dcterms:created xsi:type="dcterms:W3CDTF">2003-11-24T13:52:20Z</dcterms:created>
  <dcterms:modified xsi:type="dcterms:W3CDTF">2013-02-26T13:14:39Z</dcterms:modified>
</cp:coreProperties>
</file>