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28" r:id="rId2"/>
    <p:sldId id="329" r:id="rId3"/>
    <p:sldId id="355" r:id="rId4"/>
    <p:sldId id="360" r:id="rId5"/>
    <p:sldId id="347" r:id="rId6"/>
    <p:sldId id="361" r:id="rId7"/>
    <p:sldId id="348" r:id="rId8"/>
    <p:sldId id="357" r:id="rId9"/>
    <p:sldId id="358" r:id="rId10"/>
    <p:sldId id="349" r:id="rId11"/>
    <p:sldId id="356" r:id="rId12"/>
    <p:sldId id="351" r:id="rId13"/>
    <p:sldId id="362" r:id="rId14"/>
    <p:sldId id="359" r:id="rId15"/>
    <p:sldId id="363" r:id="rId16"/>
    <p:sldId id="366" r:id="rId17"/>
    <p:sldId id="365" r:id="rId18"/>
    <p:sldId id="367" r:id="rId19"/>
    <p:sldId id="364" r:id="rId20"/>
    <p:sldId id="352" r:id="rId21"/>
    <p:sldId id="368" r:id="rId22"/>
    <p:sldId id="353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FFFFCC"/>
    <a:srgbClr val="FFFF00"/>
    <a:srgbClr val="A5EBE9"/>
    <a:srgbClr val="33CCCC"/>
    <a:srgbClr val="FFC5B7"/>
    <a:srgbClr val="FFD5D5"/>
    <a:srgbClr val="FF8F8F"/>
    <a:srgbClr val="FF8B8B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A2396-F277-48BF-B7D5-3AFCAF31DC83}" type="datetimeFigureOut">
              <a:rPr lang="en-US" smtClean="0"/>
              <a:t>2/19/2013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4FB3E-A9CD-473D-B5E8-81642F347BA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1255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A65A1-E2FD-4CCD-8B77-4AA3F3338794}" type="datetimeFigureOut">
              <a:rPr lang="fr-FR" smtClean="0"/>
              <a:t>19/02/2013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E559-FA23-4CCC-A687-0E4242E96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65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E559-FA23-4CCC-A687-0E4242E962D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39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91680" y="1916832"/>
            <a:ext cx="7272808" cy="1470025"/>
          </a:xfrm>
        </p:spPr>
        <p:txBody>
          <a:bodyPr/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91680" y="3647455"/>
            <a:ext cx="7272808" cy="17777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323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91680" y="1711349"/>
            <a:ext cx="7200800" cy="4597971"/>
          </a:xfrm>
        </p:spPr>
        <p:txBody>
          <a:bodyPr/>
          <a:lstStyle/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830888" y="6462319"/>
            <a:ext cx="2133600" cy="365125"/>
          </a:xfrm>
        </p:spPr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titre 1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20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1133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14B6355-43FA-46E3-9CDF-0C766CBF562E}" type="datetime1">
              <a:rPr lang="fr-FR" smtClean="0"/>
              <a:t>19/02/2013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237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5DBFBAF-CCA4-4FD0-954E-075A93C387C4}" type="datetime1">
              <a:rPr lang="fr-FR" smtClean="0"/>
              <a:t>19/02/2013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9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157583-E79A-4EA7-885F-B25AFCCF2F83}" type="datetime1">
              <a:rPr lang="fr-FR" smtClean="0"/>
              <a:t>19/02/2013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80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F910419-2425-454B-82C5-293ABD4774B4}" type="datetime1">
              <a:rPr lang="fr-FR" smtClean="0"/>
              <a:t>19/02/2013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31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F5619C9-4F93-4A27-87A2-CC60C9EBF2AB}" type="datetime1">
              <a:rPr lang="fr-FR" smtClean="0"/>
              <a:t>19/02/2013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732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E14C05-88D3-4A1C-AD9B-335AB1CB1B64}" type="datetime1">
              <a:rPr lang="fr-FR" smtClean="0"/>
              <a:t>19/02/2013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732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C162F2-91C0-461E-9582-D8905A2EFC97}" type="datetime1">
              <a:rPr lang="fr-FR" smtClean="0"/>
              <a:t>19/02/2013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29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FD3EBE-727D-4CF1-B00B-BF2C02606E37}" type="datetime1">
              <a:rPr lang="fr-FR" smtClean="0"/>
              <a:t>19/02/2013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66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F92182D-AF65-4A33-A241-9B4515D39E68}" type="datetime1">
              <a:rPr lang="fr-FR" smtClean="0"/>
              <a:t>19/02/2013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6037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re. Texte et clip multimé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'élément multimédia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832829C-9CC5-4EAA-BBE4-0B645200AE1C}" type="datetime1">
              <a:rPr lang="fr-FR" smtClean="0"/>
              <a:t>19/02/2013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244D990-6CAB-42DD-82AA-5E7063785E9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283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g"/><Relationship Id="rId20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691680" y="44624"/>
            <a:ext cx="720080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91680" y="1600200"/>
            <a:ext cx="7200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830888" y="63042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E396F4AB-D640-4590-9B59-3673D51833AC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672"/>
            <a:ext cx="1224136" cy="406856"/>
          </a:xfrm>
          <a:prstGeom prst="rect">
            <a:avLst/>
          </a:prstGeom>
        </p:spPr>
      </p:pic>
      <p:grpSp>
        <p:nvGrpSpPr>
          <p:cNvPr id="5" name="Groupe 4"/>
          <p:cNvGrpSpPr/>
          <p:nvPr userDrawn="1"/>
        </p:nvGrpSpPr>
        <p:grpSpPr>
          <a:xfrm>
            <a:off x="-10824" y="2420"/>
            <a:ext cx="1454068" cy="6861612"/>
            <a:chOff x="-10824" y="2420"/>
            <a:chExt cx="1454068" cy="6861612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824" y="5784032"/>
              <a:ext cx="1440000" cy="1080000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614" y="4730696"/>
              <a:ext cx="1440000" cy="1080000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614" y="3573016"/>
              <a:ext cx="1440000" cy="1152000"/>
            </a:xfrm>
            <a:prstGeom prst="rect">
              <a:avLst/>
            </a:prstGeom>
          </p:spPr>
        </p:pic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824" y="980467"/>
              <a:ext cx="1440000" cy="1152000"/>
            </a:xfrm>
            <a:prstGeom prst="rect">
              <a:avLst/>
            </a:prstGeom>
          </p:spPr>
        </p:pic>
        <p:pic>
          <p:nvPicPr>
            <p:cNvPr id="14" name="Image 13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4" y="2174671"/>
              <a:ext cx="1440000" cy="1429412"/>
            </a:xfrm>
            <a:prstGeom prst="rect">
              <a:avLst/>
            </a:prstGeom>
          </p:spPr>
        </p:pic>
        <p:pic>
          <p:nvPicPr>
            <p:cNvPr id="15" name="Image 14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440"/>
            <a:stretch/>
          </p:blipFill>
          <p:spPr>
            <a:xfrm>
              <a:off x="-6614" y="2420"/>
              <a:ext cx="1440000" cy="978047"/>
            </a:xfrm>
            <a:prstGeom prst="rect">
              <a:avLst/>
            </a:prstGeom>
          </p:spPr>
        </p:pic>
      </p:grpSp>
      <p:pic>
        <p:nvPicPr>
          <p:cNvPr id="16" name="Image 15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535" y="6334512"/>
            <a:ext cx="974841" cy="3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9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 cap="all" baseline="0">
          <a:solidFill>
            <a:srgbClr val="333399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333399"/>
        </a:buClr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381000" algn="l" defTabSz="914400" rtl="0" eaLnBrk="1" latinLnBrk="0" hangingPunct="1">
        <a:spcBef>
          <a:spcPct val="20000"/>
        </a:spcBef>
        <a:buClr>
          <a:srgbClr val="333399"/>
        </a:buClr>
        <a:buSzPct val="95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850" indent="-361950" algn="l" defTabSz="914400" rtl="0" eaLnBrk="1" latinLnBrk="0" hangingPunct="1">
        <a:spcBef>
          <a:spcPct val="20000"/>
        </a:spcBef>
        <a:buClr>
          <a:srgbClr val="333399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333399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333399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91680" y="1916832"/>
            <a:ext cx="7272808" cy="1872208"/>
          </a:xfrm>
        </p:spPr>
        <p:txBody>
          <a:bodyPr>
            <a:normAutofit/>
          </a:bodyPr>
          <a:lstStyle/>
          <a:p>
            <a:r>
              <a:rPr lang="en-US" b="1" dirty="0" smtClean="0"/>
              <a:t>Re-use  </a:t>
            </a:r>
            <a:r>
              <a:rPr lang="en-US" b="1" cap="none" dirty="0" smtClean="0"/>
              <a:t>and</a:t>
            </a:r>
            <a:r>
              <a:rPr lang="en-US" b="1" dirty="0" smtClean="0"/>
              <a:t>  Recycling  </a:t>
            </a:r>
            <a:r>
              <a:rPr lang="en-US" b="1" cap="none" dirty="0" smtClean="0"/>
              <a:t>of</a:t>
            </a:r>
            <a:r>
              <a:rPr lang="en-US" b="1" dirty="0" smtClean="0"/>
              <a:t> construction  wastes </a:t>
            </a:r>
            <a:br>
              <a:rPr lang="en-US" b="1" dirty="0" smtClean="0"/>
            </a:br>
            <a:r>
              <a:rPr lang="en-US" b="1" cap="none" dirty="0" smtClean="0"/>
              <a:t>in</a:t>
            </a:r>
            <a:r>
              <a:rPr lang="en-US" b="1" dirty="0" smtClean="0"/>
              <a:t>  France </a:t>
            </a:r>
            <a:endParaRPr lang="en-US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979712" y="4797152"/>
            <a:ext cx="6400800" cy="936104"/>
          </a:xfrm>
        </p:spPr>
        <p:txBody>
          <a:bodyPr/>
          <a:lstStyle/>
          <a:p>
            <a:r>
              <a:rPr lang="en-US" dirty="0" smtClean="0"/>
              <a:t>By Jean Paul Michaut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93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Content</a:t>
            </a:r>
            <a:endParaRPr lang="en-US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39752" y="2204864"/>
            <a:ext cx="5904656" cy="3456384"/>
          </a:xfrm>
        </p:spPr>
        <p:txBody>
          <a:bodyPr>
            <a:normAutofit lnSpcReduction="10000"/>
          </a:bodyPr>
          <a:lstStyle/>
          <a:p>
            <a:r>
              <a:rPr lang="en-US" sz="4000" dirty="0"/>
              <a:t>Reclaimed </a:t>
            </a:r>
            <a:r>
              <a:rPr lang="en-US" sz="4000" dirty="0" smtClean="0"/>
              <a:t>asphalt</a:t>
            </a:r>
          </a:p>
          <a:p>
            <a:r>
              <a:rPr lang="en-US" sz="4000" dirty="0" smtClean="0"/>
              <a:t>In situ surface recycling</a:t>
            </a:r>
          </a:p>
          <a:p>
            <a:endParaRPr lang="en-US" sz="4000" dirty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en-US" sz="4000" dirty="0" smtClean="0"/>
              <a:t>Deconstruction product</a:t>
            </a:r>
          </a:p>
          <a:p>
            <a:r>
              <a:rPr lang="en-US" sz="4000" dirty="0" smtClean="0"/>
              <a:t>In situ depth recycling</a:t>
            </a:r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8544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24163" y="1988840"/>
            <a:ext cx="492852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European standard: 13108-8</a:t>
            </a:r>
          </a:p>
          <a:p>
            <a:endParaRPr lang="en-US" sz="3200" dirty="0"/>
          </a:p>
          <a:p>
            <a:r>
              <a:rPr lang="en-US" sz="3200" dirty="0" smtClean="0"/>
              <a:t>Specific French document</a:t>
            </a:r>
          </a:p>
          <a:p>
            <a:endParaRPr lang="en-US" sz="3200" dirty="0"/>
          </a:p>
          <a:p>
            <a:r>
              <a:rPr lang="en-US" sz="3200" dirty="0" smtClean="0"/>
              <a:t>French health legislation</a:t>
            </a:r>
          </a:p>
          <a:p>
            <a:r>
              <a:rPr lang="en-US" sz="2800" dirty="0" smtClean="0"/>
              <a:t>PAH content &lt; 50mg/kg</a:t>
            </a:r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3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648072"/>
          </a:xfrm>
        </p:spPr>
        <p:txBody>
          <a:bodyPr/>
          <a:lstStyle/>
          <a:p>
            <a:r>
              <a:rPr lang="en-US" b="1" dirty="0" smtClean="0"/>
              <a:t>Reclaimed </a:t>
            </a:r>
            <a:r>
              <a:rPr lang="en-US" b="1" dirty="0" err="1" smtClean="0"/>
              <a:t>aspHalt</a:t>
            </a:r>
            <a:r>
              <a:rPr lang="en-US" b="1" dirty="0" smtClean="0"/>
              <a:t>    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023074"/>
            <a:ext cx="4053708" cy="547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811" y="1187780"/>
            <a:ext cx="3631219" cy="5141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08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91680" y="1711349"/>
            <a:ext cx="7200800" cy="4597971"/>
          </a:xfrm>
        </p:spPr>
        <p:txBody>
          <a:bodyPr>
            <a:normAutofit/>
          </a:bodyPr>
          <a:lstStyle/>
          <a:p>
            <a:r>
              <a:rPr lang="en-US" dirty="0" smtClean="0"/>
              <a:t>Up to 10 % for wearing and 20 % for binder and base course</a:t>
            </a:r>
          </a:p>
          <a:p>
            <a:endParaRPr lang="en-US" dirty="0" smtClean="0"/>
          </a:p>
          <a:p>
            <a:r>
              <a:rPr lang="en-US" dirty="0" smtClean="0"/>
              <a:t>Description of the feed stock</a:t>
            </a:r>
            <a:endParaRPr lang="en-US" dirty="0"/>
          </a:p>
          <a:p>
            <a:pPr lvl="1"/>
            <a:r>
              <a:rPr lang="en-US" dirty="0" smtClean="0"/>
              <a:t>More than 10 or 20 %: at least  5 samplings (penetration, grading curve) 1 per 500T</a:t>
            </a:r>
          </a:p>
          <a:p>
            <a:pPr lvl="1"/>
            <a:r>
              <a:rPr lang="en-US" dirty="0" smtClean="0"/>
              <a:t>Less than 10 or 20% : 1 sampling per 2000 t 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4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European standard 13108-8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2967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1274093" y="332656"/>
            <a:ext cx="7848550" cy="11430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Reclaimed asphalt EN 13108-8</a:t>
            </a:r>
            <a:br>
              <a:rPr lang="en-US" sz="3600" b="1" dirty="0" smtClean="0"/>
            </a:br>
            <a:r>
              <a:rPr lang="en-US" sz="2700" b="1" dirty="0" smtClean="0"/>
              <a:t>new draft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547664" y="1556792"/>
            <a:ext cx="7127875" cy="4772025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US" dirty="0" smtClean="0"/>
              <a:t>Some definitions:</a:t>
            </a:r>
          </a:p>
          <a:p>
            <a:pPr algn="just">
              <a:defRPr/>
            </a:pPr>
            <a:r>
              <a:rPr lang="en-US" sz="2600" b="1" dirty="0" smtClean="0"/>
              <a:t>site-won asphalt </a:t>
            </a:r>
            <a:r>
              <a:rPr lang="en-US" b="1" dirty="0" smtClean="0"/>
              <a:t>: </a:t>
            </a:r>
            <a:r>
              <a:rPr lang="en-US" sz="2200" dirty="0" smtClean="0"/>
              <a:t>the </a:t>
            </a:r>
            <a:r>
              <a:rPr lang="en-US" sz="2200" dirty="0"/>
              <a:t>material to be </a:t>
            </a:r>
            <a:r>
              <a:rPr lang="en-US" sz="2200" dirty="0" smtClean="0"/>
              <a:t>recycled either in </a:t>
            </a:r>
            <a:r>
              <a:rPr lang="en-US" sz="2200" dirty="0"/>
              <a:t>the form of milled asphalt road </a:t>
            </a:r>
            <a:r>
              <a:rPr lang="en-US" sz="2200" dirty="0" smtClean="0"/>
              <a:t>layers,  </a:t>
            </a:r>
            <a:r>
              <a:rPr lang="en-US" sz="2200" dirty="0"/>
              <a:t>or as slabs ripped up from asphalt pavements, or being asphalt from reject or surplus production.  These materials will require assessment and often processing before being suitable as a constituent material.</a:t>
            </a:r>
          </a:p>
          <a:p>
            <a:pPr algn="just">
              <a:defRPr/>
            </a:pPr>
            <a:r>
              <a:rPr lang="en-US" sz="2600" b="1" dirty="0"/>
              <a:t>reclaimed </a:t>
            </a:r>
            <a:r>
              <a:rPr lang="en-US" sz="2600" b="1" dirty="0" smtClean="0"/>
              <a:t>asphalt</a:t>
            </a:r>
            <a:r>
              <a:rPr lang="en-US" b="1" dirty="0" smtClean="0"/>
              <a:t>: </a:t>
            </a:r>
            <a:r>
              <a:rPr lang="en-US" sz="2200" dirty="0" smtClean="0"/>
              <a:t>the </a:t>
            </a:r>
            <a:r>
              <a:rPr lang="en-US" sz="2200" dirty="0"/>
              <a:t>processed site-won asphalt, suitable and ready to be used as constituent material for asphalt, after being tested, assessed and classified according to this standard.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6732240" y="623731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30CB3-1BB7-4498-94EB-B40F73A51303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0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6</a:t>
            </a:fld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295450" y="116632"/>
            <a:ext cx="78485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rgbClr val="3333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/>
              <a:t>Reclaimed asphalt EN 13108-8</a:t>
            </a:r>
            <a:br>
              <a:rPr lang="en-US" sz="3600" b="1" dirty="0" smtClean="0"/>
            </a:br>
            <a:r>
              <a:rPr lang="en-US" sz="2700" b="1" dirty="0" smtClean="0"/>
              <a:t>new draft</a:t>
            </a:r>
          </a:p>
        </p:txBody>
      </p:sp>
      <p:sp>
        <p:nvSpPr>
          <p:cNvPr id="6" name="Espace réservé du contenu 1"/>
          <p:cNvSpPr txBox="1">
            <a:spLocks/>
          </p:cNvSpPr>
          <p:nvPr/>
        </p:nvSpPr>
        <p:spPr>
          <a:xfrm>
            <a:off x="1763688" y="1475656"/>
            <a:ext cx="7200800" cy="50391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33399"/>
              </a:buClr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381000" algn="l" defTabSz="914400" rtl="0" eaLnBrk="1" latinLnBrk="0" hangingPunct="1">
              <a:spcBef>
                <a:spcPct val="20000"/>
              </a:spcBef>
              <a:buClr>
                <a:srgbClr val="333399"/>
              </a:buClr>
              <a:buSzPct val="95000"/>
              <a:buFont typeface="Wingdings" pitchFamily="2" charset="2"/>
              <a:buChar char="Ø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5850" indent="-361950" algn="l" defTabSz="914400" rtl="0" eaLnBrk="1" latinLnBrk="0" hangingPunct="1">
              <a:spcBef>
                <a:spcPct val="20000"/>
              </a:spcBef>
              <a:buClr>
                <a:srgbClr val="333399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33399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33399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Up to 10 % for wearing and 20 % for binder and base course</a:t>
            </a:r>
          </a:p>
          <a:p>
            <a:r>
              <a:rPr lang="en-US" sz="2800" dirty="0" smtClean="0"/>
              <a:t>Description of the feedstock</a:t>
            </a:r>
          </a:p>
          <a:p>
            <a:pPr lvl="1"/>
            <a:r>
              <a:rPr lang="en-US" dirty="0" smtClean="0"/>
              <a:t>More than 10 or 20% (at least 5 samplings)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pPr lvl="1"/>
            <a:r>
              <a:rPr lang="en-US" dirty="0" smtClean="0"/>
              <a:t>Less than 10 or 20% : 1 sampling per feedstock</a:t>
            </a:r>
            <a:endParaRPr lang="en-US" dirty="0"/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53179"/>
              </p:ext>
            </p:extLst>
          </p:nvPr>
        </p:nvGraphicFramePr>
        <p:xfrm>
          <a:off x="3275856" y="3501008"/>
          <a:ext cx="4396050" cy="1656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51325"/>
                <a:gridCol w="1944725"/>
              </a:tblGrid>
              <a:tr h="414046"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Level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Tons </a:t>
                      </a:r>
                      <a:r>
                        <a:rPr lang="en-US" sz="2000" dirty="0">
                          <a:effectLst/>
                        </a:rPr>
                        <a:t>/ test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4046"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X</a:t>
                      </a:r>
                      <a:endParaRPr lang="en-US" sz="200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500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4046"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Y</a:t>
                      </a:r>
                      <a:endParaRPr lang="en-US" sz="200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1.000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4046"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Z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5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2.000</a:t>
                      </a:r>
                      <a:endParaRPr lang="en-US" sz="2000" dirty="0">
                        <a:effectLst/>
                        <a:latin typeface="Arial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558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t 3"/>
          <p:cNvGraphicFramePr>
            <a:graphicFrameLocks noChangeAspect="1"/>
          </p:cNvGraphicFramePr>
          <p:nvPr/>
        </p:nvGraphicFramePr>
        <p:xfrm>
          <a:off x="323850" y="260350"/>
          <a:ext cx="8675688" cy="629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0" name="Fichier image" r:id="rId3" imgW="6069841" imgH="4407126" progId="ImageExpertImage">
                  <p:embed/>
                </p:oleObj>
              </mc:Choice>
              <mc:Fallback>
                <p:oleObj name="Fichier image" r:id="rId3" imgW="6069841" imgH="4407126" progId="ImageExpertImag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675688" cy="629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>
            <a:normAutofit/>
          </a:bodyPr>
          <a:lstStyle/>
          <a:p>
            <a:r>
              <a:rPr lang="en-US" smtClean="0"/>
              <a:t>Site Won </a:t>
            </a:r>
          </a:p>
        </p:txBody>
      </p:sp>
      <p:graphicFrame>
        <p:nvGraphicFramePr>
          <p:cNvPr id="6" name="Objet 5"/>
          <p:cNvGraphicFramePr>
            <a:graphicFrameLocks noChangeAspect="1"/>
          </p:cNvGraphicFramePr>
          <p:nvPr/>
        </p:nvGraphicFramePr>
        <p:xfrm>
          <a:off x="1476375" y="1341438"/>
          <a:ext cx="6767513" cy="476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1" name="Fichier image" r:id="rId5" imgW="6058211" imgH="4267419" progId="ImageExpertImage">
                  <p:embed/>
                </p:oleObj>
              </mc:Choice>
              <mc:Fallback>
                <p:oleObj name="Fichier image" r:id="rId5" imgW="6058211" imgH="4267419" progId="ImageExpertImag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341438"/>
                        <a:ext cx="6767513" cy="4765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re 1"/>
          <p:cNvSpPr txBox="1">
            <a:spLocks/>
          </p:cNvSpPr>
          <p:nvPr/>
        </p:nvSpPr>
        <p:spPr>
          <a:xfrm>
            <a:off x="609600" y="427038"/>
            <a:ext cx="8229600" cy="706437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dirty="0" smtClean="0"/>
              <a:t>Reclaimed Asphalt </a:t>
            </a:r>
            <a:endParaRPr lang="en-US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/>
        </p:nvGraphicFramePr>
        <p:xfrm>
          <a:off x="1087438" y="1133475"/>
          <a:ext cx="7273925" cy="536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2" name="Fichier image" r:id="rId7" imgW="6197919" imgH="4572235" progId="ImageExpertImage">
                  <p:embed/>
                </p:oleObj>
              </mc:Choice>
              <mc:Fallback>
                <p:oleObj name="Fichier image" r:id="rId7" imgW="6197919" imgH="4572235" progId="ImageExpertImag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438" y="1133475"/>
                        <a:ext cx="7273925" cy="5364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3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8FCF4-E9FB-4A16-9CDE-23135B359369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28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763688" y="1268760"/>
            <a:ext cx="7200800" cy="4597971"/>
          </a:xfrm>
        </p:spPr>
        <p:txBody>
          <a:bodyPr>
            <a:normAutofit/>
          </a:bodyPr>
          <a:lstStyle/>
          <a:p>
            <a:r>
              <a:rPr lang="en-US" dirty="0" smtClean="0"/>
              <a:t>Average binder content and its range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Binder characteristics and its range</a:t>
            </a:r>
            <a:endParaRPr lang="en-US" dirty="0"/>
          </a:p>
          <a:p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8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864096"/>
          </a:xfrm>
        </p:spPr>
        <p:txBody>
          <a:bodyPr/>
          <a:lstStyle/>
          <a:p>
            <a:r>
              <a:rPr lang="en-US" b="1" dirty="0" smtClean="0"/>
              <a:t>Reclaimed asphalt identification</a:t>
            </a:r>
            <a:endParaRPr lang="en-US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4221088"/>
            <a:ext cx="5735013" cy="154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467" y="1916831"/>
            <a:ext cx="4788917" cy="1432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36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56234" y="1278619"/>
            <a:ext cx="7200800" cy="4597971"/>
          </a:xfrm>
        </p:spPr>
        <p:txBody>
          <a:bodyPr/>
          <a:lstStyle/>
          <a:p>
            <a:r>
              <a:rPr lang="en-US" dirty="0" smtClean="0"/>
              <a:t>Reclaimed asphalt grading curve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Intrinsic characteristics 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9</a:t>
            </a:fld>
            <a:endParaRPr lang="fr-F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03390"/>
            <a:ext cx="634428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re 3"/>
          <p:cNvSpPr txBox="1">
            <a:spLocks/>
          </p:cNvSpPr>
          <p:nvPr/>
        </p:nvSpPr>
        <p:spPr>
          <a:xfrm>
            <a:off x="1691680" y="188640"/>
            <a:ext cx="72008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rgbClr val="3333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Reclaimed asphalt identification</a:t>
            </a:r>
            <a:endParaRPr lang="en-US" b="1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25" y="1916832"/>
            <a:ext cx="6881509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59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61618" y="404664"/>
            <a:ext cx="7200800" cy="1224136"/>
          </a:xfrm>
        </p:spPr>
        <p:txBody>
          <a:bodyPr>
            <a:normAutofit/>
          </a:bodyPr>
          <a:lstStyle/>
          <a:p>
            <a:r>
              <a:rPr lang="en-US" b="1" dirty="0" smtClean="0"/>
              <a:t>French   addition  for  RA  use 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36912"/>
            <a:ext cx="738536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171172" y="1628800"/>
            <a:ext cx="6138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According to the previous table, the final choice</a:t>
            </a:r>
            <a:endParaRPr lang="en-US" sz="2400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5076056" y="3864471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5076056" y="4086969"/>
            <a:ext cx="122413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1582452" y="5589240"/>
            <a:ext cx="731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Specific comment: for Very thin asphalt concrete, Use of RA </a:t>
            </a:r>
            <a:r>
              <a:rPr lang="en-US" dirty="0" smtClean="0"/>
              <a:t>is </a:t>
            </a:r>
            <a:r>
              <a:rPr lang="en-US" dirty="0" smtClean="0"/>
              <a:t>not advised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04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11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864096"/>
          </a:xfrm>
        </p:spPr>
        <p:txBody>
          <a:bodyPr/>
          <a:lstStyle/>
          <a:p>
            <a:r>
              <a:rPr lang="en-US" dirty="0" smtClean="0"/>
              <a:t>RA: identification   Spreadsheet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95772"/>
            <a:ext cx="5524500" cy="597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184" y="2204864"/>
            <a:ext cx="5219700" cy="362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504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MVC-175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8300"/>
            <a:ext cx="8317681" cy="6239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8064896" cy="1224136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Re-use and recycling  aggregates </a:t>
            </a:r>
            <a:endParaRPr lang="en-US" sz="36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81993" y="1628800"/>
            <a:ext cx="8003232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Recycled road material and cement concrete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Selective collection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Same elaboration that quarry aggregate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According to sort and elaboration, soil or aggregate are obtained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Reclaimed asphalt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Milling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Selective collection and crushing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European standard 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Percentage of use according to the RA knowledge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49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91680" y="1628800"/>
            <a:ext cx="7200800" cy="308580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20% RAP in Asphalt Concrete Wearing course</a:t>
            </a:r>
          </a:p>
          <a:p>
            <a:r>
              <a:rPr lang="en-US" dirty="0" smtClean="0"/>
              <a:t>50% RAP in Asphalt concrete Wearing course</a:t>
            </a:r>
          </a:p>
          <a:p>
            <a:r>
              <a:rPr lang="en-US" dirty="0" smtClean="0"/>
              <a:t>60% RAP in EME2</a:t>
            </a:r>
          </a:p>
          <a:p>
            <a:r>
              <a:rPr lang="en-US" dirty="0" smtClean="0"/>
              <a:t>Special plant 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13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841598"/>
          </a:xfrm>
        </p:spPr>
        <p:txBody>
          <a:bodyPr/>
          <a:lstStyle/>
          <a:p>
            <a:r>
              <a:rPr lang="en-US" b="1" dirty="0" smtClean="0"/>
              <a:t>Example A 54 in France</a:t>
            </a:r>
            <a:endParaRPr lang="en-US" b="1" dirty="0"/>
          </a:p>
        </p:txBody>
      </p:sp>
      <p:pic>
        <p:nvPicPr>
          <p:cNvPr id="5" name="Espace réservé du contenu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" t="19566" r="5782" b="19824"/>
          <a:stretch/>
        </p:blipFill>
        <p:spPr>
          <a:xfrm>
            <a:off x="4499992" y="4149080"/>
            <a:ext cx="4536504" cy="22645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1" r="26116"/>
          <a:stretch/>
        </p:blipFill>
        <p:spPr>
          <a:xfrm>
            <a:off x="1619672" y="3356992"/>
            <a:ext cx="3233247" cy="327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56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763688" y="1700808"/>
            <a:ext cx="7200800" cy="4032448"/>
          </a:xfrm>
        </p:spPr>
        <p:txBody>
          <a:bodyPr>
            <a:normAutofit/>
          </a:bodyPr>
          <a:lstStyle/>
          <a:p>
            <a:r>
              <a:rPr lang="en-US" dirty="0" smtClean="0"/>
              <a:t>Binder content : 5 % (</a:t>
            </a:r>
            <a:r>
              <a:rPr lang="en-US" dirty="0" smtClean="0"/>
              <a:t>4,4 </a:t>
            </a:r>
            <a:r>
              <a:rPr lang="en-US" dirty="0" smtClean="0"/>
              <a:t>to </a:t>
            </a:r>
            <a:r>
              <a:rPr lang="en-US" dirty="0" smtClean="0"/>
              <a:t>5,5)</a:t>
            </a:r>
            <a:endParaRPr lang="en-US" dirty="0" smtClean="0"/>
          </a:p>
          <a:p>
            <a:r>
              <a:rPr lang="en-US" dirty="0" smtClean="0"/>
              <a:t>Penetration: 14</a:t>
            </a:r>
            <a:r>
              <a:rPr lang="en-US" baseline="30000" dirty="0" smtClean="0"/>
              <a:t>1/10mm</a:t>
            </a:r>
            <a:r>
              <a:rPr lang="en-US" dirty="0" smtClean="0"/>
              <a:t> (5 to 20)</a:t>
            </a:r>
          </a:p>
          <a:p>
            <a:r>
              <a:rPr lang="en-US" dirty="0" smtClean="0"/>
              <a:t>Softening point: 69°C (62,6 to 88,5)</a:t>
            </a:r>
          </a:p>
          <a:p>
            <a:r>
              <a:rPr lang="en-US" dirty="0" smtClean="0"/>
              <a:t>Passing sieve at 0,063mm: 9,7%</a:t>
            </a:r>
          </a:p>
          <a:p>
            <a:r>
              <a:rPr lang="en-US" dirty="0" smtClean="0"/>
              <a:t>Passing sive at 2mm: 43%</a:t>
            </a:r>
          </a:p>
          <a:p>
            <a:r>
              <a:rPr lang="en-US" dirty="0" smtClean="0"/>
              <a:t>Binder used : 2,6% of 10/20 for obtaining EME2 performances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14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936104"/>
          </a:xfrm>
        </p:spPr>
        <p:txBody>
          <a:bodyPr/>
          <a:lstStyle/>
          <a:p>
            <a:r>
              <a:rPr lang="en-US" b="1" dirty="0" smtClean="0"/>
              <a:t>Sampling  and  results</a:t>
            </a:r>
            <a:endParaRPr lang="en-US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7" r="6214" b="39581"/>
          <a:stretch/>
        </p:blipFill>
        <p:spPr>
          <a:xfrm>
            <a:off x="1619672" y="2442989"/>
            <a:ext cx="742198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6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15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547664" y="2204864"/>
            <a:ext cx="7200800" cy="792088"/>
          </a:xfrm>
        </p:spPr>
        <p:txBody>
          <a:bodyPr/>
          <a:lstStyle/>
          <a:p>
            <a:r>
              <a:rPr lang="en-US" b="1" dirty="0" smtClean="0"/>
              <a:t>From  rap to COLD in situ recycling </a:t>
            </a:r>
            <a:endParaRPr lang="en-US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7" r="6214" b="39581"/>
          <a:stretch/>
        </p:blipFill>
        <p:spPr>
          <a:xfrm>
            <a:off x="2686348" y="548680"/>
            <a:ext cx="5288591" cy="148798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40968"/>
            <a:ext cx="4397609" cy="329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8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91680" y="1484784"/>
            <a:ext cx="7200800" cy="4597971"/>
          </a:xfrm>
        </p:spPr>
        <p:txBody>
          <a:bodyPr/>
          <a:lstStyle/>
          <a:p>
            <a:r>
              <a:rPr lang="en-US" dirty="0" smtClean="0"/>
              <a:t>Concerns only wearing and binder course</a:t>
            </a:r>
          </a:p>
          <a:p>
            <a:r>
              <a:rPr lang="en-US" dirty="0" smtClean="0"/>
              <a:t>Remedies to cracking and excessive binder ageing</a:t>
            </a:r>
          </a:p>
          <a:p>
            <a:r>
              <a:rPr lang="en-US" dirty="0" smtClean="0"/>
              <a:t>Recycles the wearing course damaged by fatigue to form a new binder course</a:t>
            </a:r>
          </a:p>
          <a:p>
            <a:r>
              <a:rPr lang="en-US" dirty="0" smtClean="0"/>
              <a:t>Correct bad bonding between wearing and binder courses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16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86409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In situ recycling for surface problems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1029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/>
          <p:cNvGrpSpPr/>
          <p:nvPr/>
        </p:nvGrpSpPr>
        <p:grpSpPr>
          <a:xfrm>
            <a:off x="5343361" y="1825887"/>
            <a:ext cx="3646447" cy="2231779"/>
            <a:chOff x="5343361" y="1825887"/>
            <a:chExt cx="3646447" cy="2231779"/>
          </a:xfrm>
        </p:grpSpPr>
        <p:pic>
          <p:nvPicPr>
            <p:cNvPr id="6" name="Imag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361" y="1825887"/>
              <a:ext cx="3646447" cy="2231779"/>
            </a:xfrm>
            <a:prstGeom prst="rect">
              <a:avLst/>
            </a:prstGeom>
            <a:solidFill>
              <a:srgbClr val="FF33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7" name="Group 12"/>
            <p:cNvGrpSpPr>
              <a:grpSpLocks/>
            </p:cNvGrpSpPr>
            <p:nvPr/>
          </p:nvGrpSpPr>
          <p:grpSpPr bwMode="auto">
            <a:xfrm>
              <a:off x="6611889" y="2274638"/>
              <a:ext cx="465535" cy="339554"/>
              <a:chOff x="1202" y="2024"/>
              <a:chExt cx="317" cy="227"/>
            </a:xfrm>
          </p:grpSpPr>
          <p:sp>
            <p:nvSpPr>
              <p:cNvPr id="11" name="Arc 13"/>
              <p:cNvSpPr>
                <a:spLocks/>
              </p:cNvSpPr>
              <p:nvPr/>
            </p:nvSpPr>
            <p:spPr bwMode="auto">
              <a:xfrm rot="15708249" flipV="1">
                <a:off x="1216" y="2010"/>
                <a:ext cx="227" cy="255"/>
              </a:xfrm>
              <a:custGeom>
                <a:avLst/>
                <a:gdLst>
                  <a:gd name="T0" fmla="*/ 0 w 21600"/>
                  <a:gd name="T1" fmla="*/ 0 h 20241"/>
                  <a:gd name="T2" fmla="*/ 0 w 21600"/>
                  <a:gd name="T3" fmla="*/ 0 h 20241"/>
                  <a:gd name="T4" fmla="*/ 0 w 21600"/>
                  <a:gd name="T5" fmla="*/ 0 h 20241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0241" fill="none" extrusionOk="0">
                    <a:moveTo>
                      <a:pt x="7540" y="-1"/>
                    </a:moveTo>
                    <a:cubicBezTo>
                      <a:pt x="15993" y="3148"/>
                      <a:pt x="21600" y="11219"/>
                      <a:pt x="21600" y="20241"/>
                    </a:cubicBezTo>
                  </a:path>
                  <a:path w="21600" h="20241" stroke="0" extrusionOk="0">
                    <a:moveTo>
                      <a:pt x="7540" y="-1"/>
                    </a:moveTo>
                    <a:cubicBezTo>
                      <a:pt x="15993" y="3148"/>
                      <a:pt x="21600" y="11219"/>
                      <a:pt x="21600" y="20241"/>
                    </a:cubicBezTo>
                    <a:lnTo>
                      <a:pt x="0" y="20241"/>
                    </a:lnTo>
                    <a:lnTo>
                      <a:pt x="7540" y="-1"/>
                    </a:lnTo>
                    <a:close/>
                  </a:path>
                </a:pathLst>
              </a:cu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fr-FR"/>
                </a:defPPr>
                <a:lvl1pPr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2" name="AutoShape 14"/>
              <p:cNvSpPr>
                <a:spLocks noChangeArrowheads="1"/>
              </p:cNvSpPr>
              <p:nvPr/>
            </p:nvSpPr>
            <p:spPr bwMode="auto">
              <a:xfrm rot="8314580">
                <a:off x="1429" y="2115"/>
                <a:ext cx="90" cy="136"/>
              </a:xfrm>
              <a:prstGeom prst="triangle">
                <a:avLst>
                  <a:gd name="adj" fmla="val 50000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fr-FR"/>
                </a:defPPr>
                <a:lvl1pPr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grpSp>
          <p:nvGrpSpPr>
            <p:cNvPr id="8" name="Group 15"/>
            <p:cNvGrpSpPr>
              <a:grpSpLocks/>
            </p:cNvGrpSpPr>
            <p:nvPr/>
          </p:nvGrpSpPr>
          <p:grpSpPr bwMode="auto">
            <a:xfrm>
              <a:off x="7166584" y="2242476"/>
              <a:ext cx="455255" cy="356008"/>
              <a:chOff x="1247" y="1525"/>
              <a:chExt cx="310" cy="238"/>
            </a:xfrm>
          </p:grpSpPr>
          <p:sp>
            <p:nvSpPr>
              <p:cNvPr id="9" name="Arc 16"/>
              <p:cNvSpPr>
                <a:spLocks/>
              </p:cNvSpPr>
              <p:nvPr/>
            </p:nvSpPr>
            <p:spPr bwMode="auto">
              <a:xfrm flipH="1">
                <a:off x="1307" y="1525"/>
                <a:ext cx="250" cy="181"/>
              </a:xfrm>
              <a:custGeom>
                <a:avLst/>
                <a:gdLst>
                  <a:gd name="T0" fmla="*/ 0 w 23737"/>
                  <a:gd name="T1" fmla="*/ 0 h 21600"/>
                  <a:gd name="T2" fmla="*/ 0 w 23737"/>
                  <a:gd name="T3" fmla="*/ 0 h 21600"/>
                  <a:gd name="T4" fmla="*/ 0 w 23737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3737" h="21600" fill="none" extrusionOk="0">
                    <a:moveTo>
                      <a:pt x="0" y="287"/>
                    </a:moveTo>
                    <a:cubicBezTo>
                      <a:pt x="1160" y="96"/>
                      <a:pt x="2335" y="-1"/>
                      <a:pt x="3512" y="0"/>
                    </a:cubicBezTo>
                    <a:cubicBezTo>
                      <a:pt x="12515" y="0"/>
                      <a:pt x="20575" y="5585"/>
                      <a:pt x="23736" y="14016"/>
                    </a:cubicBezTo>
                  </a:path>
                  <a:path w="23737" h="21600" stroke="0" extrusionOk="0">
                    <a:moveTo>
                      <a:pt x="0" y="287"/>
                    </a:moveTo>
                    <a:cubicBezTo>
                      <a:pt x="1160" y="96"/>
                      <a:pt x="2335" y="-1"/>
                      <a:pt x="3512" y="0"/>
                    </a:cubicBezTo>
                    <a:cubicBezTo>
                      <a:pt x="12515" y="0"/>
                      <a:pt x="20575" y="5585"/>
                      <a:pt x="23736" y="14016"/>
                    </a:cubicBezTo>
                    <a:lnTo>
                      <a:pt x="3512" y="21600"/>
                    </a:lnTo>
                    <a:lnTo>
                      <a:pt x="0" y="287"/>
                    </a:lnTo>
                    <a:close/>
                  </a:path>
                </a:pathLst>
              </a:cu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fr-FR"/>
                </a:defPPr>
                <a:lvl1pPr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10" name="AutoShape 17"/>
              <p:cNvSpPr>
                <a:spLocks noChangeArrowheads="1"/>
              </p:cNvSpPr>
              <p:nvPr/>
            </p:nvSpPr>
            <p:spPr bwMode="auto">
              <a:xfrm rot="-9161577">
                <a:off x="1247" y="1616"/>
                <a:ext cx="83" cy="147"/>
              </a:xfrm>
              <a:prstGeom prst="triangle">
                <a:avLst>
                  <a:gd name="adj" fmla="val 50000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defPPr>
                  <a:defRPr lang="fr-FR"/>
                </a:defPPr>
                <a:lvl1pPr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1pPr>
                <a:lvl2pPr marL="4572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2pPr>
                <a:lvl3pPr marL="9144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3pPr>
                <a:lvl4pPr marL="13716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4pPr>
                <a:lvl5pPr marL="1828800" algn="r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2400" b="1" kern="120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</p:grp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19672" y="1700808"/>
            <a:ext cx="7200800" cy="4597971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Milling the old pavement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Add emulsion or </a:t>
            </a:r>
            <a:r>
              <a:rPr lang="en-US" dirty="0" smtClean="0"/>
              <a:t>aggregate </a:t>
            </a:r>
            <a:r>
              <a:rPr lang="en-US" dirty="0" smtClean="0"/>
              <a:t>to obtain right grading curve and binder content</a:t>
            </a:r>
          </a:p>
          <a:p>
            <a:endParaRPr lang="en-US" dirty="0"/>
          </a:p>
          <a:p>
            <a:r>
              <a:rPr lang="en-US" dirty="0" smtClean="0"/>
              <a:t>Lay this new cold  asphalt concrete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17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864096"/>
          </a:xfrm>
        </p:spPr>
        <p:txBody>
          <a:bodyPr/>
          <a:lstStyle/>
          <a:p>
            <a:r>
              <a:rPr lang="en-US" b="1" dirty="0" smtClean="0"/>
              <a:t>How  it  works</a:t>
            </a:r>
            <a:endParaRPr lang="en-US" b="1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0" y="4057666"/>
            <a:ext cx="8969375" cy="254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13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Need cores for analyzing the old course</a:t>
            </a:r>
          </a:p>
          <a:p>
            <a:pPr lvl="1"/>
            <a:r>
              <a:rPr lang="en-US" dirty="0" smtClean="0"/>
              <a:t>Penetration, Softening point</a:t>
            </a:r>
          </a:p>
          <a:p>
            <a:pPr lvl="1"/>
            <a:r>
              <a:rPr lang="en-US" dirty="0" smtClean="0"/>
              <a:t>Grading curve and binder content</a:t>
            </a:r>
          </a:p>
          <a:p>
            <a:endParaRPr lang="en-US" dirty="0"/>
          </a:p>
          <a:p>
            <a:r>
              <a:rPr lang="en-US" dirty="0" smtClean="0"/>
              <a:t>Add aggregate for the grading curve</a:t>
            </a:r>
          </a:p>
          <a:p>
            <a:r>
              <a:rPr lang="en-US" dirty="0" smtClean="0"/>
              <a:t>Add special emulsion </a:t>
            </a:r>
            <a:r>
              <a:rPr lang="en-US" dirty="0" smtClean="0"/>
              <a:t>for </a:t>
            </a:r>
            <a:r>
              <a:rPr lang="en-US" dirty="0" smtClean="0"/>
              <a:t>binder rejuvenation</a:t>
            </a:r>
          </a:p>
          <a:p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18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936104"/>
          </a:xfrm>
        </p:spPr>
        <p:txBody>
          <a:bodyPr/>
          <a:lstStyle/>
          <a:p>
            <a:r>
              <a:rPr lang="en-US" b="1" dirty="0" smtClean="0"/>
              <a:t>But before</a:t>
            </a:r>
            <a:endParaRPr lang="en-US" b="1" dirty="0"/>
          </a:p>
        </p:txBody>
      </p:sp>
      <p:pic>
        <p:nvPicPr>
          <p:cNvPr id="5" name="Picture 11" descr="martini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08920"/>
            <a:ext cx="5400600" cy="403692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Mes documents\JiTech Tour\Lyon\Lanarce\Photos\DSC012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052736"/>
            <a:ext cx="7272337" cy="4824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915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91680" y="1916832"/>
            <a:ext cx="7200800" cy="4597971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Workshop length (less than 200m)</a:t>
            </a:r>
          </a:p>
          <a:p>
            <a:r>
              <a:rPr lang="en-US" dirty="0" smtClean="0"/>
              <a:t>Can be used under traffic</a:t>
            </a:r>
            <a:endParaRPr lang="en-US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19</a:t>
            </a:fld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936104"/>
          </a:xfrm>
        </p:spPr>
        <p:txBody>
          <a:bodyPr/>
          <a:lstStyle/>
          <a:p>
            <a:r>
              <a:rPr lang="en-US" b="1" dirty="0" smtClean="0"/>
              <a:t>Cold in situ recycling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842" y="1484784"/>
            <a:ext cx="489654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124744"/>
            <a:ext cx="3960813" cy="2970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3" descr="recyclo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196752"/>
            <a:ext cx="7200900" cy="48974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88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1680" y="188640"/>
            <a:ext cx="7200800" cy="1008112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Conclusion</a:t>
            </a:r>
            <a:endParaRPr lang="en-US" sz="36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91680" y="1484784"/>
            <a:ext cx="7200800" cy="4597971"/>
          </a:xfrm>
        </p:spPr>
        <p:txBody>
          <a:bodyPr>
            <a:normAutofit/>
          </a:bodyPr>
          <a:lstStyle/>
          <a:p>
            <a:r>
              <a:rPr lang="en-US" dirty="0" smtClean="0"/>
              <a:t>Deconstruction products can be reused in road construction after elaboration process (crushing, etc.) as sub base or base course treated or not</a:t>
            </a:r>
          </a:p>
          <a:p>
            <a:r>
              <a:rPr lang="en-US" dirty="0" smtClean="0"/>
              <a:t>Reclaimed asphalt up to 100% for base course and wearing course according to the aggregate quality</a:t>
            </a:r>
          </a:p>
          <a:p>
            <a:r>
              <a:rPr lang="en-US" dirty="0" smtClean="0"/>
              <a:t>In situ recycling can be used very often</a:t>
            </a:r>
          </a:p>
        </p:txBody>
      </p:sp>
    </p:spTree>
    <p:extLst>
      <p:ext uri="{BB962C8B-B14F-4D97-AF65-F5344CB8AC3E}">
        <p14:creationId xmlns:p14="http://schemas.microsoft.com/office/powerpoint/2010/main" val="574655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1691680" y="1700808"/>
            <a:ext cx="7200800" cy="4597971"/>
          </a:xfrm>
        </p:spPr>
        <p:txBody>
          <a:bodyPr/>
          <a:lstStyle/>
          <a:p>
            <a:r>
              <a:rPr lang="en-US" dirty="0"/>
              <a:t>Good performances</a:t>
            </a:r>
          </a:p>
          <a:p>
            <a:r>
              <a:rPr lang="en-US" dirty="0"/>
              <a:t>Easy to use and to formulate  </a:t>
            </a:r>
          </a:p>
          <a:p>
            <a:r>
              <a:rPr lang="en-US" dirty="0" smtClean="0"/>
              <a:t>All </a:t>
            </a:r>
            <a:r>
              <a:rPr lang="en-US" dirty="0" smtClean="0"/>
              <a:t>these techniques are in favor of environmental requirements</a:t>
            </a:r>
          </a:p>
          <a:p>
            <a:r>
              <a:rPr lang="en-US" dirty="0" smtClean="0"/>
              <a:t>Less transport of raw materials, less energy consumption, less green house gas </a:t>
            </a:r>
            <a:r>
              <a:rPr lang="en-US" dirty="0" smtClean="0"/>
              <a:t>effect</a:t>
            </a:r>
            <a:endParaRPr lang="en-US" dirty="0" smtClean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F4AB-D640-4590-9B59-3673D51833AC}" type="slidenum">
              <a:rPr lang="fr-FR" smtClean="0"/>
              <a:t>21</a:t>
            </a:fld>
            <a:endParaRPr lang="fr-FR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1691680" y="188640"/>
            <a:ext cx="720080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rgbClr val="3333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/>
              <a:t>Conclusion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8485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26878" y="1556792"/>
            <a:ext cx="781712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4800" dirty="0" smtClean="0"/>
              <a:t>Thank you for your attention</a:t>
            </a:r>
          </a:p>
          <a:p>
            <a:pPr marL="0" indent="0" algn="ctr">
              <a:buNone/>
            </a:pPr>
            <a:endParaRPr lang="en-US" sz="4800" dirty="0"/>
          </a:p>
          <a:p>
            <a:pPr marL="0" indent="0" algn="ctr">
              <a:buNone/>
            </a:pPr>
            <a:r>
              <a:rPr lang="hr-HR" sz="4800" dirty="0">
                <a:solidFill>
                  <a:srgbClr val="0066FF"/>
                </a:solidFill>
              </a:rPr>
              <a:t>Hvala na pozornosti!</a:t>
            </a:r>
            <a:endParaRPr lang="en-US" sz="4800" dirty="0">
              <a:solidFill>
                <a:srgbClr val="0066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38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2538</TotalTime>
  <Words>655</Words>
  <Application>Microsoft Office PowerPoint</Application>
  <PresentationFormat>Affichage à l'écran (4:3)</PresentationFormat>
  <Paragraphs>143</Paragraphs>
  <Slides>22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Fichier image</vt:lpstr>
      <vt:lpstr>Re-use  and  Recycling  of construction  wastes  in  France </vt:lpstr>
      <vt:lpstr>Content</vt:lpstr>
      <vt:lpstr>Reclaimed aspHalt    </vt:lpstr>
      <vt:lpstr>European standard 13108-8</vt:lpstr>
      <vt:lpstr>Reclaimed asphalt EN 13108-8 new draft</vt:lpstr>
      <vt:lpstr>Présentation PowerPoint</vt:lpstr>
      <vt:lpstr>Site Won </vt:lpstr>
      <vt:lpstr>Reclaimed asphalt identification</vt:lpstr>
      <vt:lpstr>Présentation PowerPoint</vt:lpstr>
      <vt:lpstr>French   addition  for  RA  use </vt:lpstr>
      <vt:lpstr>RA: identification   Spreadsheet </vt:lpstr>
      <vt:lpstr>Re-use and recycling  aggregates </vt:lpstr>
      <vt:lpstr>Example A 54 in France</vt:lpstr>
      <vt:lpstr>Sampling  and  results</vt:lpstr>
      <vt:lpstr>From  rap to COLD in situ recycling </vt:lpstr>
      <vt:lpstr>In situ recycling for surface problems</vt:lpstr>
      <vt:lpstr>How  it  works</vt:lpstr>
      <vt:lpstr>But before</vt:lpstr>
      <vt:lpstr>Cold in situ recycling</vt:lpstr>
      <vt:lpstr>Conclusion</vt:lpstr>
      <vt:lpstr>Présentation PowerPoint</vt:lpstr>
      <vt:lpstr>Présentation PowerPoint</vt:lpstr>
    </vt:vector>
  </TitlesOfParts>
  <Company>SPEIG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Hydraulic binders &amp; Lime</dc:title>
  <dc:creator>DE LOPPINOT, Anne (SIEGE)</dc:creator>
  <cp:lastModifiedBy>MICHAUT, Jean Paul (SIEGE)</cp:lastModifiedBy>
  <cp:revision>351</cp:revision>
  <cp:lastPrinted>2013-02-18T11:58:16Z</cp:lastPrinted>
  <dcterms:created xsi:type="dcterms:W3CDTF">2012-12-07T08:01:01Z</dcterms:created>
  <dcterms:modified xsi:type="dcterms:W3CDTF">2013-02-19T13:38:24Z</dcterms:modified>
</cp:coreProperties>
</file>