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4630400" cy="8229600"/>
  <p:notesSz cx="8229600" cy="14630400"/>
  <p:embeddedFontLst>
    <p:embeddedFont>
      <p:font typeface="Quattrocento" panose="020F0502020204030204" charset="0"/>
      <p:regular r:id="rId19"/>
      <p:bold r:id="rId20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97B421-457E-4FC8-BC00-4F0CF29EBD3E}" v="2" dt="2026-04-20T11:12:50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9" autoAdjust="0"/>
    <p:restoredTop sz="89619" autoAdjust="0"/>
  </p:normalViewPr>
  <p:slideViewPr>
    <p:cSldViewPr snapToGrid="0" snapToObjects="1">
      <p:cViewPr varScale="1">
        <p:scale>
          <a:sx n="92" d="100"/>
          <a:sy n="92" d="100"/>
        </p:scale>
        <p:origin x="6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07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svg"/><Relationship Id="rId11" Type="http://schemas.openxmlformats.org/officeDocument/2006/relationships/image" Target="../media/image3.png"/><Relationship Id="rId5" Type="http://schemas.openxmlformats.org/officeDocument/2006/relationships/image" Target="../media/image50.sv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12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62288"/>
            <a:ext cx="726769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Očekivanja javnih investitora</a:t>
            </a:r>
            <a:endParaRPr lang="en-US" sz="4400" b="1" dirty="0"/>
          </a:p>
        </p:txBody>
      </p:sp>
      <p:sp>
        <p:nvSpPr>
          <p:cNvPr id="4" name="Text 1"/>
          <p:cNvSpPr/>
          <p:nvPr/>
        </p:nvSpPr>
        <p:spPr>
          <a:xfrm>
            <a:off x="837724" y="3862030"/>
            <a:ext cx="7035522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Ivica Budimir, Hrvatske ceste d.o.o.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837724" y="4784288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Seminar Projektiranje asfaltnih kolnika, Zagreb, 21. </a:t>
            </a:r>
            <a:r>
              <a:rPr lang="en-US" sz="1850" b="1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travnja</a:t>
            </a: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2026.</a:t>
            </a:r>
            <a:endParaRPr lang="en-US" sz="1850" dirty="0"/>
          </a:p>
        </p:txBody>
      </p:sp>
      <p:pic>
        <p:nvPicPr>
          <p:cNvPr id="6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D17A65C7-6CEA-4CE1-9824-EA2DF4B27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1" y="178036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658297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Tehnički propis</a:t>
            </a:r>
            <a:endParaRPr lang="en-US" sz="1650" dirty="0"/>
          </a:p>
        </p:txBody>
      </p:sp>
      <p:sp>
        <p:nvSpPr>
          <p:cNvPr id="4" name="Text 1"/>
          <p:cNvSpPr/>
          <p:nvPr/>
        </p:nvSpPr>
        <p:spPr>
          <a:xfrm>
            <a:off x="837724" y="1124188"/>
            <a:ext cx="7468553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 ASFALTNE KOLNIKE, NN 48/2021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837724" y="1577459"/>
            <a:ext cx="7468553" cy="1056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Svojstva izvedenog asfaltnog sloja na isteku jamstvenog roka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837724" y="2835473"/>
            <a:ext cx="7468553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Investitor: kontrola kvalitete na isteku jamstvenog roka - ispitivanja površine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837724" y="3238262"/>
            <a:ext cx="7468553" cy="1146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hvatljivost u ovisnosti kategorije agregata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poprečna ravnost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uzdužna ravnost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pukotine u ovisnosti od upotrijebljenog bitumena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837724" y="4536162"/>
            <a:ext cx="7468553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• </a:t>
            </a:r>
            <a:r>
              <a:rPr lang="hr-HR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spitivanja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moraju provesti 2 mjeseca prije isteka jamstvenog roka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837724" y="4938951"/>
            <a:ext cx="7468553" cy="50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• </a:t>
            </a:r>
            <a:r>
              <a:rPr lang="hr-HR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ropisane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veličine i obim registriranih nedostataka na kraju jamstvenog roka od 2 godine i 5 godina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837724" y="5643563"/>
            <a:ext cx="4532352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Praksa izvođenja i održavanja: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837724" y="6267807"/>
            <a:ext cx="7468553" cy="1303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Prisutnost nadzornog inženjera na gradilištu – preduvjet osiguranja i kontrole kvalitete</a:t>
            </a:r>
            <a:endParaRPr lang="en-US" sz="1400" dirty="0"/>
          </a:p>
          <a:p>
            <a:pPr marL="0" indent="0" algn="l">
              <a:lnSpc>
                <a:spcPts val="1950"/>
              </a:lnSpc>
              <a:buNone/>
            </a:pPr>
            <a:r>
              <a:rPr lang="en-US" sz="140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Investitor će preispitati praksu prema kojoj je jedan inženjer glavni nadzor za veći broj gradilišta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Kontrola kvalitete izvedenih radova + kontrola na isteku jamstvenog roka</a:t>
            </a:r>
            <a:endParaRPr lang="en-US" sz="1400" dirty="0"/>
          </a:p>
          <a:p>
            <a:pPr marL="0" indent="0" algn="l">
              <a:lnSpc>
                <a:spcPts val="1950"/>
              </a:lnSpc>
              <a:buNone/>
            </a:pPr>
            <a:r>
              <a:rPr lang="en-US" sz="140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dodatni angažman investitora</a:t>
            </a:r>
            <a:endParaRPr lang="en-US" sz="1400" dirty="0"/>
          </a:p>
        </p:txBody>
      </p:sp>
      <p:pic>
        <p:nvPicPr>
          <p:cNvPr id="12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E09542DB-8F0C-2F48-C58E-289AFD66B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636" y="178036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62370"/>
            <a:ext cx="6256258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Reciklaža asfaltnih kolnika: iskustva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37724" y="1648182"/>
            <a:ext cx="197131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Povijest</a:t>
            </a:r>
            <a:endParaRPr lang="en-US" sz="1550" b="1" dirty="0"/>
          </a:p>
        </p:txBody>
      </p:sp>
      <p:sp>
        <p:nvSpPr>
          <p:cNvPr id="4" name="Text 2"/>
          <p:cNvSpPr/>
          <p:nvPr/>
        </p:nvSpPr>
        <p:spPr>
          <a:xfrm>
            <a:off x="837724" y="2011918"/>
            <a:ext cx="6273046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2008.: Program Betterment II: obnova dionice DC55 Vinkovci - Županja (hladna reciklaža in situ)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837724" y="2572941"/>
            <a:ext cx="6273046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2011</a:t>
            </a:r>
            <a:r>
              <a:rPr lang="hr-HR" sz="130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r>
              <a:rPr lang="en-US" sz="130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Tehnički uvjeti za izradu nosivih slojeva kolnika tehnologijom recikliranja po hladnom postupku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837724" y="3145750"/>
            <a:ext cx="197131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Praksa</a:t>
            </a:r>
            <a:endParaRPr lang="en-US" sz="1550" b="1" dirty="0"/>
          </a:p>
        </p:txBody>
      </p:sp>
      <p:sp>
        <p:nvSpPr>
          <p:cNvPr id="7" name="Text 5"/>
          <p:cNvSpPr/>
          <p:nvPr/>
        </p:nvSpPr>
        <p:spPr>
          <a:xfrm>
            <a:off x="837724" y="3509486"/>
            <a:ext cx="6273046" cy="2254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 većini slučajeva koristi se postupak „in plant"</a:t>
            </a:r>
            <a:endParaRPr lang="en-US" sz="13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Odluka o odabiru postupka ovisi o stanju postojećeg kolnika i potreba nove kolničke konstrukcije – oba postupka su primjerena za određene okolnosti</a:t>
            </a:r>
            <a:endParaRPr lang="en-US" sz="13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Postupak je većinom skuplji u odnosu na klasično rješenje</a:t>
            </a:r>
            <a:endParaRPr lang="en-US" sz="13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Malo negativnih iskustava: niti jedna dionica do sada obnovljena postupkom hladne reciklaže nije zahtjevala ponovnu sanaciju</a:t>
            </a:r>
            <a:endParaRPr lang="en-US" sz="13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Postupak nije moguće primijeniti na svim projektima</a:t>
            </a:r>
            <a:endParaRPr lang="en-US" sz="13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Potreban je pojačani angažman projektanta u suradnji s nadzorom i predstavnikom investitora tijekom gradnje, zbog prilagodbe tehnologije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837724" y="5881449"/>
            <a:ext cx="474999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Projektni zadaci </a:t>
            </a:r>
            <a:r>
              <a:rPr lang="en-US" sz="1550" b="1" i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rekonstrukcije ili sanacije kolnika HC:</a:t>
            </a:r>
            <a:endParaRPr lang="en-US" sz="1550" b="1" dirty="0"/>
          </a:p>
        </p:txBody>
      </p:sp>
      <p:sp>
        <p:nvSpPr>
          <p:cNvPr id="9" name="Text 7"/>
          <p:cNvSpPr/>
          <p:nvPr/>
        </p:nvSpPr>
        <p:spPr>
          <a:xfrm>
            <a:off x="837724" y="6245185"/>
            <a:ext cx="6273046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a) maksimalno </a:t>
            </a:r>
            <a:r>
              <a:rPr lang="en-US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koristiti materijal koji se uklanja</a:t>
            </a: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od zemljanih iskopa do starih asfaltnih slojeva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837724" y="6806208"/>
            <a:ext cx="6273046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b) projekt treba predvidjeti </a:t>
            </a:r>
            <a:r>
              <a:rPr lang="en-US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dva načina sanacije</a:t>
            </a: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od kojih je jedan (po mogućnosti) postupak hladne reciklaže</a:t>
            </a:r>
            <a:endParaRPr lang="en-US" sz="13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201" y="1662827"/>
            <a:ext cx="4391025" cy="2102882"/>
          </a:xfrm>
          <a:prstGeom prst="rect">
            <a:avLst/>
          </a:prstGeom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201" y="3897630"/>
            <a:ext cx="4391025" cy="3296245"/>
          </a:xfrm>
          <a:prstGeom prst="rect">
            <a:avLst/>
          </a:prstGeom>
        </p:spPr>
      </p:pic>
      <p:pic>
        <p:nvPicPr>
          <p:cNvPr id="13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1BB5F913-9947-D2BC-7471-6A7CE9837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2BC848-8AE9-83C4-2B89-E78CBC343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862" y="420588"/>
            <a:ext cx="1464350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Mineralne sirovine</a:t>
            </a:r>
            <a:endParaRPr lang="en-US" b="1" dirty="0"/>
          </a:p>
        </p:txBody>
      </p:sp>
      <p:sp>
        <p:nvSpPr>
          <p:cNvPr id="3" name="Text 1"/>
          <p:cNvSpPr/>
          <p:nvPr/>
        </p:nvSpPr>
        <p:spPr>
          <a:xfrm>
            <a:off x="418862" y="1128356"/>
            <a:ext cx="13792676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STRATEGIJA GOSPODARENJA MINERALNIM SIROVINAMA REPUBLIKE HRVATSKE</a:t>
            </a:r>
            <a:endParaRPr lang="en-US" sz="1400" b="1" dirty="0"/>
          </a:p>
        </p:txBody>
      </p:sp>
      <p:sp>
        <p:nvSpPr>
          <p:cNvPr id="4" name="Text 2"/>
          <p:cNvSpPr/>
          <p:nvPr/>
        </p:nvSpPr>
        <p:spPr>
          <a:xfrm>
            <a:off x="418862" y="1421746"/>
            <a:ext cx="7920038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Mineralne sirovine karakterizira 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neobnovljivost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rezervi, sve veća 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uporabljivost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lokacijska predisponiranost 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hr-HR" sz="14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buNone/>
            </a:pPr>
            <a:r>
              <a:rPr lang="en-US" sz="1400" b="1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ekološko-sigurnosna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osjetljivost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pri eksploataciji.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18862" y="2160103"/>
            <a:ext cx="7920038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Materijal za ceste sve se teže nabavlja po sve višim cijenama.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418862" y="2450842"/>
            <a:ext cx="7920038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Odgovoran investitor preferira projekte u kojima se maksimalno koristi 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sirovina iz iskopa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255" y="545424"/>
            <a:ext cx="3693676" cy="2075617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418862" y="2853333"/>
            <a:ext cx="13792676" cy="5834"/>
          </a:xfrm>
          <a:prstGeom prst="rect">
            <a:avLst/>
          </a:prstGeom>
          <a:solidFill>
            <a:srgbClr val="F9EEE7">
              <a:alpha val="50000"/>
            </a:srgbClr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26" y="2935248"/>
            <a:ext cx="3875484" cy="2906554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26" y="5870138"/>
            <a:ext cx="3875484" cy="218063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648389" y="3086695"/>
            <a:ext cx="3940493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Poboljšanje nosivosti temeljnog tla, izrada nasipa i posteljice</a:t>
            </a:r>
            <a:endParaRPr lang="en-US" b="1" dirty="0"/>
          </a:p>
        </p:txBody>
      </p:sp>
      <p:sp>
        <p:nvSpPr>
          <p:cNvPr id="12" name="Text 7"/>
          <p:cNvSpPr/>
          <p:nvPr/>
        </p:nvSpPr>
        <p:spPr>
          <a:xfrm>
            <a:off x="5648388" y="3516391"/>
            <a:ext cx="7640360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400" b="1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OTU, Knjiga 3, Zemljani radovi</a:t>
            </a:r>
            <a:endParaRPr lang="en-US" sz="1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91BB18-3AF8-9D59-F94B-5B7B0C20BCAB}"/>
              </a:ext>
            </a:extLst>
          </p:cNvPr>
          <p:cNvGrpSpPr/>
          <p:nvPr/>
        </p:nvGrpSpPr>
        <p:grpSpPr>
          <a:xfrm>
            <a:off x="5648388" y="4419837"/>
            <a:ext cx="8380650" cy="2993136"/>
            <a:chOff x="6578678" y="3245525"/>
            <a:chExt cx="7640361" cy="873793"/>
          </a:xfrm>
        </p:grpSpPr>
        <p:sp>
          <p:nvSpPr>
            <p:cNvPr id="13" name="Text 8"/>
            <p:cNvSpPr/>
            <p:nvPr/>
          </p:nvSpPr>
          <p:spPr>
            <a:xfrm>
              <a:off x="6578679" y="3245525"/>
              <a:ext cx="7640360" cy="823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228600" indent="-228600" algn="l">
                <a:lnSpc>
                  <a:spcPct val="150000"/>
                </a:lnSpc>
                <a:buAutoNum type="alphaLcParenR"/>
              </a:pPr>
              <a:r>
                <a:rPr lang="en-US" sz="1200" b="1" i="1" dirty="0" err="1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Uređenje</a:t>
              </a:r>
              <a:r>
                <a:rPr lang="en-US" sz="1200" b="1" i="1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i sanacija temeljnog tla:</a:t>
              </a:r>
              <a:r>
                <a:rPr lang="en-US" sz="1200" i="1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aktivnosti koje se obavljaju kako bi tlo moglo preuzeti opterećenje od nasipa, kolničke </a:t>
              </a:r>
              <a:endParaRPr lang="hr-HR" sz="120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1200" i="1" dirty="0" err="1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konstrukcije</a:t>
              </a:r>
              <a:r>
                <a:rPr lang="en-US" sz="1200" i="1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i prometnog opterećenja</a:t>
              </a:r>
              <a:endParaRPr lang="en-US" sz="1200" dirty="0"/>
            </a:p>
          </p:txBody>
        </p:sp>
        <p:sp>
          <p:nvSpPr>
            <p:cNvPr id="14" name="Text 9"/>
            <p:cNvSpPr/>
            <p:nvPr/>
          </p:nvSpPr>
          <p:spPr>
            <a:xfrm>
              <a:off x="6578679" y="3454616"/>
              <a:ext cx="7640360" cy="823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600"/>
                </a:lnSpc>
                <a:buNone/>
              </a:pPr>
              <a:r>
                <a:rPr lang="en-US" sz="1200" i="1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Obavlja se: mehaničkim zbijanjem, zamjenom materijala, upotrebom geotekstila, upotrebom polimernih geomreža</a:t>
              </a:r>
              <a:endParaRPr lang="en-US" sz="1200" dirty="0"/>
            </a:p>
          </p:txBody>
        </p:sp>
        <p:sp>
          <p:nvSpPr>
            <p:cNvPr id="15" name="Text 10"/>
            <p:cNvSpPr/>
            <p:nvPr/>
          </p:nvSpPr>
          <p:spPr>
            <a:xfrm>
              <a:off x="6578679" y="3548964"/>
              <a:ext cx="7640360" cy="823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600"/>
                </a:lnSpc>
                <a:buNone/>
              </a:pPr>
              <a:r>
                <a:rPr lang="en-US" sz="1200" b="1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b) Izrada nasipa i izrada posteljice:</a:t>
              </a: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zemljani, miješani, kameni i reciklirani materijali</a:t>
              </a:r>
              <a:endParaRPr lang="en-US" sz="120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6578679" y="3719613"/>
              <a:ext cx="7640360" cy="823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600"/>
                </a:lnSpc>
                <a:buNone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Pokusne dionice – potvrda projektnih pretpostavki</a:t>
              </a:r>
              <a:endParaRPr lang="en-US" sz="1200" dirty="0"/>
            </a:p>
          </p:txBody>
        </p:sp>
        <p:sp>
          <p:nvSpPr>
            <p:cNvPr id="17" name="Text 12"/>
            <p:cNvSpPr/>
            <p:nvPr/>
          </p:nvSpPr>
          <p:spPr>
            <a:xfrm>
              <a:off x="6578679" y="3837075"/>
              <a:ext cx="7640360" cy="823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Mehaničko zbijanje: složen postupak (slojevi, kontrola vlažnosti) ovisan o vremenskim prilikama, podložan </a:t>
              </a:r>
              <a:r>
                <a:rPr lang="en-US" sz="1200" dirty="0" err="1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varijacijama</a:t>
              </a: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</a:t>
              </a:r>
              <a:endParaRPr lang="hr-HR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endParaRPr>
            </a:p>
            <a:p>
              <a:pPr marL="0" indent="0" algn="l">
                <a:buNone/>
              </a:pPr>
              <a:r>
                <a:rPr lang="en-US" sz="1200" dirty="0" err="1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svojstava</a:t>
              </a: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materijala</a:t>
              </a:r>
              <a:endParaRPr lang="en-US" sz="1200" dirty="0"/>
            </a:p>
          </p:txBody>
        </p:sp>
        <p:sp>
          <p:nvSpPr>
            <p:cNvPr id="18" name="Text 13"/>
            <p:cNvSpPr/>
            <p:nvPr/>
          </p:nvSpPr>
          <p:spPr>
            <a:xfrm>
              <a:off x="6578678" y="4036927"/>
              <a:ext cx="7640360" cy="823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600"/>
                </a:lnSpc>
                <a:buNone/>
              </a:pPr>
              <a:r>
                <a:rPr lang="en-US" sz="1400" b="1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Je li uporaba geotekstila i geomreža na sve većem broju projekata opravdana?</a:t>
              </a:r>
              <a:endParaRPr lang="en-US" sz="1400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B119A7E-13C4-65BD-6890-DD25756F4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  <p:pic>
        <p:nvPicPr>
          <p:cNvPr id="21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515AACA1-125C-C9F5-C3EA-0285EABB3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4088" y="7506215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39867"/>
            <a:ext cx="7330678" cy="457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Reciklaža – oporabljeni otpad u gradnji cesta</a:t>
            </a:r>
            <a:endParaRPr lang="en-US" sz="285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6F5EDB-8CC4-7676-500C-BA19C715F154}"/>
              </a:ext>
            </a:extLst>
          </p:cNvPr>
          <p:cNvGrpSpPr/>
          <p:nvPr/>
        </p:nvGrpSpPr>
        <p:grpSpPr>
          <a:xfrm>
            <a:off x="860584" y="1759774"/>
            <a:ext cx="864870" cy="272772"/>
            <a:chOff x="837724" y="1562814"/>
            <a:chExt cx="864870" cy="272772"/>
          </a:xfrm>
        </p:grpSpPr>
        <p:sp>
          <p:nvSpPr>
            <p:cNvPr id="3" name="Shape 1"/>
            <p:cNvSpPr/>
            <p:nvPr/>
          </p:nvSpPr>
          <p:spPr>
            <a:xfrm>
              <a:off x="837724" y="1562814"/>
              <a:ext cx="864870" cy="272772"/>
            </a:xfrm>
            <a:prstGeom prst="roundRect">
              <a:avLst>
                <a:gd name="adj" fmla="val 6845"/>
              </a:avLst>
            </a:prstGeom>
            <a:noFill/>
            <a:ln w="7620">
              <a:solidFill>
                <a:srgbClr val="EF9C82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 2"/>
            <p:cNvSpPr/>
            <p:nvPr/>
          </p:nvSpPr>
          <p:spPr>
            <a:xfrm>
              <a:off x="938689" y="1617107"/>
              <a:ext cx="662940" cy="16418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50"/>
                </a:lnSpc>
                <a:buNone/>
              </a:pPr>
              <a:r>
                <a:rPr lang="en-US" sz="950" dirty="0">
                  <a:solidFill>
                    <a:srgbClr val="EF9C82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RECIKLAŽA</a:t>
              </a:r>
              <a:endParaRPr lang="en-US" sz="950" dirty="0"/>
            </a:p>
          </p:txBody>
        </p:sp>
      </p:grpSp>
      <p:sp>
        <p:nvSpPr>
          <p:cNvPr id="5" name="Text 3"/>
          <p:cNvSpPr/>
          <p:nvPr/>
        </p:nvSpPr>
        <p:spPr>
          <a:xfrm>
            <a:off x="1780342" y="1814067"/>
            <a:ext cx="2400895" cy="164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9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– OPORABLJENI OTPAD U GRADNJI CESTA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837724" y="2100976"/>
            <a:ext cx="5487591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Pojam alternativnih materijala obuhvaća otpad i industrijske nusproizvode: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837722" y="2593268"/>
            <a:ext cx="5487591" cy="1168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građevni otpad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zgura iz proizvodnje željeza, čelika i ostalih materijala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leteći pepeo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drobljeni beton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otpadne gume i plastika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837723" y="3872388"/>
            <a:ext cx="5487591" cy="410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Procedura prevođenja materijala iz statusa otpada u status građevinskog proizvoda je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vrlo složena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2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899" y="1562814"/>
            <a:ext cx="4606885" cy="3459123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6712506" y="5135642"/>
            <a:ext cx="7087672" cy="513993"/>
          </a:xfrm>
          <a:prstGeom prst="roundRect">
            <a:avLst>
              <a:gd name="adj" fmla="val 4541"/>
            </a:avLst>
          </a:prstGeom>
          <a:solidFill>
            <a:srgbClr val="441709"/>
          </a:solidFill>
          <a:ln/>
        </p:spPr>
        <p:txBody>
          <a:bodyPr/>
          <a:lstStyle/>
          <a:p>
            <a:pPr algn="ctr"/>
            <a:endParaRPr lang="hr-HR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001" y="5338643"/>
            <a:ext cx="194429" cy="15549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217926" y="5275540"/>
            <a:ext cx="6426756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Usprkos tome, </a:t>
            </a:r>
            <a:r>
              <a:rPr lang="en-US" sz="1200" b="1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investitor potiče</a:t>
            </a:r>
            <a:r>
              <a:rPr lang="en-US" sz="12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veće korištenje recikliranog gradiva u nasipima.</a:t>
            </a:r>
            <a:endParaRPr lang="en-US" sz="1200" dirty="0"/>
          </a:p>
        </p:txBody>
      </p:sp>
      <p:sp>
        <p:nvSpPr>
          <p:cNvPr id="13" name="Shape 9"/>
          <p:cNvSpPr/>
          <p:nvPr/>
        </p:nvSpPr>
        <p:spPr>
          <a:xfrm>
            <a:off x="837724" y="5915858"/>
            <a:ext cx="12954952" cy="11668"/>
          </a:xfrm>
          <a:prstGeom prst="rect">
            <a:avLst/>
          </a:prstGeom>
          <a:solidFill>
            <a:srgbClr val="F9EEE7">
              <a:alpha val="50000"/>
            </a:srgbClr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4" name="Shape 10"/>
          <p:cNvSpPr/>
          <p:nvPr/>
        </p:nvSpPr>
        <p:spPr>
          <a:xfrm>
            <a:off x="837724" y="6080046"/>
            <a:ext cx="12954952" cy="1309568"/>
          </a:xfrm>
          <a:prstGeom prst="roundRect">
            <a:avLst>
              <a:gd name="adj" fmla="val 8379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5" name="Shape 11"/>
          <p:cNvSpPr/>
          <p:nvPr/>
        </p:nvSpPr>
        <p:spPr>
          <a:xfrm>
            <a:off x="814864" y="6080046"/>
            <a:ext cx="91440" cy="1309568"/>
          </a:xfrm>
          <a:prstGeom prst="roundRect">
            <a:avLst>
              <a:gd name="adj" fmla="val 25525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6" name="Text 12"/>
          <p:cNvSpPr/>
          <p:nvPr/>
        </p:nvSpPr>
        <p:spPr>
          <a:xfrm>
            <a:off x="1084659" y="6258401"/>
            <a:ext cx="12529661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Alternativni materijali moraju: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1084659" y="6524387"/>
            <a:ext cx="12529661" cy="686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zadovoljiti tehničke karakteristike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pokazati prihvatljivu razinu izvođenja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biti ekonomični, cijenom usporedivi s tradicionalnim materijalima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6EB2BA-20FD-E495-7D74-20B449E4F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  <p:pic>
        <p:nvPicPr>
          <p:cNvPr id="20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837D9A0E-06D2-10EE-BC9A-BE70FE8DA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47713"/>
            <a:ext cx="6888480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Zaštita od cestovne buke: tihi kolnici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37724" y="2477333"/>
            <a:ext cx="6258520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Zaštita od buke uz ceste: zakonska obaveza upravitelja cesta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837724" y="2849761"/>
            <a:ext cx="6258520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Hrvatske ceste izrađuju: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837724" y="3222188"/>
            <a:ext cx="6258520" cy="5497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strateške karte buke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akcijske planove upravljanja bukom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837724" y="3892987"/>
            <a:ext cx="6258520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 ceste s više od 3.000.000 prolaza vozila godišnje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837724" y="4265414"/>
            <a:ext cx="6258520" cy="50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Temeljem Strateške karte određuju se mjesta za koja se u akcijskom planu predviđaju mjere zaštite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837724" y="4889182"/>
            <a:ext cx="6258520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Mjere zaštite: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837724" y="5261610"/>
            <a:ext cx="6258520" cy="848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Promet: smanjenje brzine, ograničenje prometa, preusmjeravanje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2"/>
            </a:pP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Izvedba tihe vozne površine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3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Barijere za zaštitu od buke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837724" y="6230779"/>
            <a:ext cx="6258520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Tihe vozne površine – završni slojevi asfalta: predmet budućih nabava</a:t>
            </a:r>
            <a:endParaRPr lang="en-US" sz="14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136" y="1629132"/>
            <a:ext cx="4693801" cy="2909649"/>
          </a:xfrm>
          <a:prstGeom prst="rect">
            <a:avLst/>
          </a:prstGeom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136" y="4690229"/>
            <a:ext cx="4693801" cy="2640211"/>
          </a:xfrm>
          <a:prstGeom prst="rect">
            <a:avLst/>
          </a:prstGeom>
        </p:spPr>
      </p:pic>
      <p:pic>
        <p:nvPicPr>
          <p:cNvPr id="13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36FE558E-3CC8-79F3-7A58-B91969AE5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FF2B8B-AF8F-3030-70DE-A64E40382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37724" y="1085493"/>
            <a:ext cx="4433768" cy="457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Održivo poslovanje kao cilj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837724" y="1694736"/>
            <a:ext cx="7468553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Zakonski okvir: </a:t>
            </a:r>
            <a:r>
              <a:rPr lang="en-US" sz="1200" b="1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Strategija održivog razvitka Republike Hrvatske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837724" y="2013823"/>
            <a:ext cx="7468553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Održiva gradnja: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837724" y="2332911"/>
            <a:ext cx="7468553" cy="686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upotreba građevnih materijala i tehnologija koji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nisu štetni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okoliš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tehnologije koje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smanjuju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stvaranje otpada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materijali i tehnologije koji su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energetski, ekonomski i ekološki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prihvatljivi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837724" y="3133487"/>
            <a:ext cx="7468553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Alternativni materijali u cestogradnji: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37724" y="3452574"/>
            <a:ext cx="7468553" cy="686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građevinski otpad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drugi otpadni materijali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industrijski nusproizvodi (npr.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zgura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837724" y="4253151"/>
            <a:ext cx="7468553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Rezultati istraživanja: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80 % građevinskog otpada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može se iznova upotrijebiti: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837724" y="4572238"/>
            <a:ext cx="7468553" cy="927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 nevezanim i stabiliziranim nosivim slojevima cesta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 agregat u asfaltnim i betonskim kolnicima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 agregat pri izradi različitih betonskih elemenata za popločavanje ili odvodnju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 osnovni ili dodatni materijal pri izradi nasipa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837724" y="5613559"/>
            <a:ext cx="7468553" cy="410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Izazov: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pronaći način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 formalni okvir učinkovitog korištenja otpada u cestogradnji, tako da njihova uporaba bude ekonomična i rezultira cestama jednake kvalitete kao da su izgrađene od novih materijala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837724" y="6138029"/>
            <a:ext cx="7468553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Investitor potiče: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837724" y="6457117"/>
            <a:ext cx="7468553" cy="686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znanstveno istraživanje tehničkih mogućnosti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probne dionice</a:t>
            </a:r>
            <a:endParaRPr lang="en-US" sz="12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ekonomske analize</a:t>
            </a:r>
            <a:endParaRPr lang="en-US" sz="1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D26AB2-5BAB-C6FD-370B-B9C54C09A8D1}"/>
              </a:ext>
            </a:extLst>
          </p:cNvPr>
          <p:cNvGrpSpPr/>
          <p:nvPr/>
        </p:nvGrpSpPr>
        <p:grpSpPr>
          <a:xfrm>
            <a:off x="10039674" y="0"/>
            <a:ext cx="4596161" cy="8229600"/>
            <a:chOff x="10039674" y="0"/>
            <a:chExt cx="4596161" cy="8229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78D53F-1C64-1D1B-5A71-CB5C6790D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15"/>
            <a:stretch/>
          </p:blipFill>
          <p:spPr>
            <a:xfrm>
              <a:off x="10039674" y="0"/>
              <a:ext cx="4590727" cy="2805568"/>
            </a:xfrm>
            <a:prstGeom prst="rect">
              <a:avLst/>
            </a:prstGeom>
          </p:spPr>
        </p:pic>
        <p:pic>
          <p:nvPicPr>
            <p:cNvPr id="16" name="Picture 15" descr="A diagram of a recycling process&#10;&#10;Description automatically generated">
              <a:extLst>
                <a:ext uri="{FF2B5EF4-FFF2-40B4-BE49-F238E27FC236}">
                  <a16:creationId xmlns:a16="http://schemas.microsoft.com/office/drawing/2014/main" id="{309C5DCA-7AF0-530E-7490-99C6F69FB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9674" y="2805568"/>
              <a:ext cx="4596161" cy="5424032"/>
            </a:xfrm>
            <a:prstGeom prst="rect">
              <a:avLst/>
            </a:prstGeom>
          </p:spPr>
        </p:pic>
      </p:grpSp>
      <p:pic>
        <p:nvPicPr>
          <p:cNvPr id="18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0BA3B3D2-ED0E-BE69-7FA9-5E492CBD2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800" y="178035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627" y="702350"/>
            <a:ext cx="4712732" cy="589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Očekivanja investitora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627" y="1651516"/>
            <a:ext cx="200263" cy="20026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24627" y="1943933"/>
            <a:ext cx="6406753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5" name="Text 2"/>
          <p:cNvSpPr/>
          <p:nvPr/>
        </p:nvSpPr>
        <p:spPr>
          <a:xfrm>
            <a:off x="824626" y="2089784"/>
            <a:ext cx="6033373" cy="1102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</a:rPr>
              <a:t>Podizanje kvalitete projektiranja i </a:t>
            </a:r>
            <a:r>
              <a:rPr lang="en-US" sz="185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</a:rPr>
              <a:t>izvedbe</a:t>
            </a: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</a:rPr>
              <a:t> </a:t>
            </a:r>
            <a:r>
              <a:rPr lang="en-US" sz="185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</a:rPr>
              <a:t>radova</a:t>
            </a:r>
            <a:r>
              <a:rPr lang="hr-HR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</a:rPr>
              <a:t>: </a:t>
            </a:r>
            <a:r>
              <a:rPr lang="hr-HR" sz="1850" dirty="0">
                <a:solidFill>
                  <a:srgbClr val="F9EEE7"/>
                </a:solidFill>
                <a:latin typeface="Quattrocento" pitchFamily="34" charset="0"/>
              </a:rPr>
              <a:t>projektant, nadzor, izvođač, investitor, kontrola kvalitete izvedenih radova</a:t>
            </a:r>
            <a:endParaRPr lang="en-US" sz="1850" dirty="0">
              <a:solidFill>
                <a:srgbClr val="F9EEE7"/>
              </a:solidFill>
              <a:latin typeface="Quattrocento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901" y="1651516"/>
            <a:ext cx="200263" cy="200263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398901" y="1943933"/>
            <a:ext cx="6406872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8" name="Text 4"/>
          <p:cNvSpPr/>
          <p:nvPr/>
        </p:nvSpPr>
        <p:spPr>
          <a:xfrm>
            <a:off x="7398901" y="2089785"/>
            <a:ext cx="6406872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OTU 2024.</a:t>
            </a:r>
            <a:r>
              <a:rPr lang="en-US" sz="18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(Opći tehnički uvjeti za radove na cestama): stručna podloga za podizanje kvalitete projektiranja i izvođenja radova, uključene nove tehnologije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627" y="3315772"/>
            <a:ext cx="200263" cy="200263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824627" y="3608189"/>
            <a:ext cx="6406753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1" name="Text 6"/>
          <p:cNvSpPr/>
          <p:nvPr/>
        </p:nvSpPr>
        <p:spPr>
          <a:xfrm>
            <a:off x="824627" y="3754041"/>
            <a:ext cx="6406753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Rekonstrukcije i izvanredno održavanje: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veća pozornost istražnim radovima i projektiranju racionalnih i ekološki prihvatljivih kolničkih konstrukcija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8901" y="3315772"/>
            <a:ext cx="200263" cy="200263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7398901" y="3608189"/>
            <a:ext cx="6406872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4" name="Text 8"/>
          <p:cNvSpPr/>
          <p:nvPr/>
        </p:nvSpPr>
        <p:spPr>
          <a:xfrm>
            <a:off x="7398901" y="3754041"/>
            <a:ext cx="6406872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Primjena recikliranih materijala: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preporuča se gdje god je moguće, tehnički i financijski opravdano</a:t>
            </a:r>
            <a:endParaRPr lang="en-US" sz="18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627" y="4980027"/>
            <a:ext cx="200263" cy="200263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4627" y="5272445"/>
            <a:ext cx="6406753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7" name="Text 10"/>
          <p:cNvSpPr/>
          <p:nvPr/>
        </p:nvSpPr>
        <p:spPr>
          <a:xfrm>
            <a:off x="824627" y="5418296"/>
            <a:ext cx="6406753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Tehnička rješenja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donji ustroj i kolničku konstrukciju: traže se uštede mineralne sirovine</a:t>
            </a:r>
            <a:endParaRPr lang="en-US" sz="18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901" y="4980027"/>
            <a:ext cx="200263" cy="200263"/>
          </a:xfrm>
          <a:prstGeom prst="rect">
            <a:avLst/>
          </a:prstGeom>
        </p:spPr>
      </p:pic>
      <p:sp>
        <p:nvSpPr>
          <p:cNvPr id="19" name="Shape 11"/>
          <p:cNvSpPr/>
          <p:nvPr/>
        </p:nvSpPr>
        <p:spPr>
          <a:xfrm>
            <a:off x="7398901" y="5272445"/>
            <a:ext cx="6406872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0" name="Text 12"/>
          <p:cNvSpPr/>
          <p:nvPr/>
        </p:nvSpPr>
        <p:spPr>
          <a:xfrm>
            <a:off x="7398901" y="5418296"/>
            <a:ext cx="2839045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Zaštita od buke: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tihi kolnici</a:t>
            </a:r>
            <a:endParaRPr lang="en-US" sz="18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4627" y="6349841"/>
            <a:ext cx="200263" cy="200263"/>
          </a:xfrm>
          <a:prstGeom prst="rect">
            <a:avLst/>
          </a:prstGeom>
        </p:spPr>
      </p:pic>
      <p:sp>
        <p:nvSpPr>
          <p:cNvPr id="22" name="Shape 13"/>
          <p:cNvSpPr/>
          <p:nvPr/>
        </p:nvSpPr>
        <p:spPr>
          <a:xfrm>
            <a:off x="824627" y="6642259"/>
            <a:ext cx="6406753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3" name="Text 14"/>
          <p:cNvSpPr/>
          <p:nvPr/>
        </p:nvSpPr>
        <p:spPr>
          <a:xfrm>
            <a:off x="824627" y="6788110"/>
            <a:ext cx="6406753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Zelena javna nabava: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prednost ponuditeljima koji uvažavaju ciljeve održivog razvoja</a:t>
            </a:r>
            <a:endParaRPr lang="en-US" sz="1850" dirty="0"/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8901" y="6349841"/>
            <a:ext cx="200263" cy="200263"/>
          </a:xfrm>
          <a:prstGeom prst="rect">
            <a:avLst/>
          </a:prstGeom>
        </p:spPr>
      </p:pic>
      <p:sp>
        <p:nvSpPr>
          <p:cNvPr id="25" name="Shape 15"/>
          <p:cNvSpPr/>
          <p:nvPr/>
        </p:nvSpPr>
        <p:spPr>
          <a:xfrm>
            <a:off x="7398901" y="6642259"/>
            <a:ext cx="6406872" cy="22860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6" name="Text 16"/>
          <p:cNvSpPr/>
          <p:nvPr/>
        </p:nvSpPr>
        <p:spPr>
          <a:xfrm>
            <a:off x="7398901" y="6788110"/>
            <a:ext cx="6406872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Investicijski ciklus: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traje izgradnja značajnih dionica novih cesta, a pripremaju se novi veliki projekti</a:t>
            </a:r>
            <a:endParaRPr lang="en-US" sz="1850" dirty="0"/>
          </a:p>
        </p:txBody>
      </p:sp>
      <p:pic>
        <p:nvPicPr>
          <p:cNvPr id="28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08A58A89-5B97-67A5-E5AA-A63C4D579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EECF0-2156-9150-0104-7740823E9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24305" y="796669"/>
            <a:ext cx="2679383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3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Hrvatske ceste ukratko</a:t>
            </a:r>
            <a:endParaRPr lang="en-US" sz="32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96944E-F446-FB2B-76E9-D68343CE1A05}"/>
              </a:ext>
            </a:extLst>
          </p:cNvPr>
          <p:cNvGrpSpPr/>
          <p:nvPr/>
        </p:nvGrpSpPr>
        <p:grpSpPr>
          <a:xfrm>
            <a:off x="563581" y="1761550"/>
            <a:ext cx="3402554" cy="1196716"/>
            <a:chOff x="586859" y="957858"/>
            <a:chExt cx="3262312" cy="785336"/>
          </a:xfrm>
        </p:grpSpPr>
        <p:sp>
          <p:nvSpPr>
            <p:cNvPr id="3" name="Shape 1"/>
            <p:cNvSpPr/>
            <p:nvPr/>
          </p:nvSpPr>
          <p:spPr>
            <a:xfrm>
              <a:off x="586859" y="957858"/>
              <a:ext cx="3262312" cy="785336"/>
            </a:xfrm>
            <a:prstGeom prst="roundRect">
              <a:avLst>
                <a:gd name="adj" fmla="val 9315"/>
              </a:avLst>
            </a:prstGeom>
            <a:solidFill>
              <a:srgbClr val="123332"/>
            </a:solidFill>
            <a:ln w="1524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 sz="3200" dirty="0"/>
            </a:p>
          </p:txBody>
        </p:sp>
        <p:sp>
          <p:nvSpPr>
            <p:cNvPr id="4" name="Shape 2"/>
            <p:cNvSpPr/>
            <p:nvPr/>
          </p:nvSpPr>
          <p:spPr>
            <a:xfrm>
              <a:off x="586859" y="957858"/>
              <a:ext cx="60960" cy="785336"/>
            </a:xfrm>
            <a:prstGeom prst="roundRect">
              <a:avLst>
                <a:gd name="adj" fmla="val 27519"/>
              </a:avLst>
            </a:prstGeom>
            <a:solidFill>
              <a:srgbClr val="EF9C82"/>
            </a:solidFill>
            <a:ln/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5" name="Text 3"/>
            <p:cNvSpPr/>
            <p:nvPr/>
          </p:nvSpPr>
          <p:spPr>
            <a:xfrm>
              <a:off x="774859" y="1084898"/>
              <a:ext cx="1315641" cy="16442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50"/>
                </a:lnSpc>
                <a:buNone/>
              </a:pPr>
              <a:r>
                <a:rPr 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48</a:t>
              </a:r>
              <a:r>
                <a:rPr lang="hr-HR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2</a:t>
              </a:r>
              <a:r>
                <a:rPr 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zaposlenik</a:t>
              </a:r>
              <a:r>
                <a:rPr lang="hr-HR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a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774859" y="1301471"/>
              <a:ext cx="2962513" cy="43291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800"/>
                </a:lnSpc>
                <a:buNone/>
              </a:pPr>
              <a:r>
                <a:rPr lang="en-US" sz="1200" dirty="0" err="1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Središnji</a:t>
              </a:r>
              <a:r>
                <a:rPr lang="en-US" sz="1200" dirty="0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ured</a:t>
              </a:r>
              <a:endParaRPr lang="hr-HR" sz="1200" dirty="0">
                <a:solidFill>
                  <a:srgbClr val="F9EEE7"/>
                </a:solidFill>
                <a:latin typeface="Quattrocento" panose="02020502030000000404" pitchFamily="18" charset="0"/>
                <a:ea typeface="Quattrocento" pitchFamily="34" charset="-122"/>
                <a:cs typeface="Arial" panose="020B0604020202020204" pitchFamily="34" charset="0"/>
              </a:endParaRPr>
            </a:p>
            <a:p>
              <a:pPr marL="0" indent="0" algn="l">
                <a:lnSpc>
                  <a:spcPts val="800"/>
                </a:lnSpc>
                <a:buNone/>
              </a:pPr>
              <a:endParaRPr lang="en-US" sz="1200" dirty="0">
                <a:latin typeface="Quattrocento" panose="02020502030000000404" pitchFamily="18" charset="0"/>
                <a:cs typeface="Arial" panose="020B0604020202020204" pitchFamily="34" charset="0"/>
              </a:endParaRPr>
            </a:p>
            <a:p>
              <a:pPr marL="0" indent="0" algn="l">
                <a:lnSpc>
                  <a:spcPts val="800"/>
                </a:lnSpc>
                <a:buNone/>
              </a:pPr>
              <a:r>
                <a:rPr lang="en-US" sz="1200" dirty="0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6 </a:t>
              </a:r>
              <a:r>
                <a:rPr lang="en-US" sz="1200" dirty="0" err="1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poslovnih</a:t>
              </a:r>
              <a:r>
                <a:rPr lang="en-US" sz="1200" dirty="0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jedinica</a:t>
              </a:r>
              <a:endParaRPr lang="hr-HR" sz="1200" dirty="0">
                <a:solidFill>
                  <a:srgbClr val="F9EEE7"/>
                </a:solidFill>
                <a:latin typeface="Quattrocento" panose="02020502030000000404" pitchFamily="18" charset="0"/>
                <a:ea typeface="Quattrocento" pitchFamily="34" charset="-122"/>
                <a:cs typeface="Arial" panose="020B0604020202020204" pitchFamily="34" charset="0"/>
              </a:endParaRPr>
            </a:p>
            <a:p>
              <a:pPr marL="0" indent="0" algn="l">
                <a:lnSpc>
                  <a:spcPts val="800"/>
                </a:lnSpc>
                <a:buNone/>
              </a:pPr>
              <a:endParaRPr lang="en-US" sz="1200" dirty="0">
                <a:latin typeface="Quattrocento" panose="02020502030000000404" pitchFamily="18" charset="0"/>
                <a:cs typeface="Arial" panose="020B0604020202020204" pitchFamily="34" charset="0"/>
              </a:endParaRPr>
            </a:p>
            <a:p>
              <a:pPr marL="0" indent="0" algn="l">
                <a:lnSpc>
                  <a:spcPts val="800"/>
                </a:lnSpc>
                <a:buNone/>
              </a:pPr>
              <a:r>
                <a:rPr lang="en-US" sz="1200" dirty="0">
                  <a:solidFill>
                    <a:srgbClr val="F9EEE7"/>
                  </a:solidFill>
                  <a:latin typeface="Quattrocento" panose="02020502030000000404" pitchFamily="18" charset="0"/>
                  <a:ea typeface="Quattrocento" pitchFamily="34" charset="-122"/>
                  <a:cs typeface="Arial" panose="020B0604020202020204" pitchFamily="34" charset="0"/>
                </a:rPr>
                <a:t>14 tehničkih ispostava</a:t>
              </a:r>
              <a:endParaRPr lang="en-US" sz="1200" dirty="0">
                <a:latin typeface="Quattrocento" panose="020205020300000004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C08E74D-2CB4-68E1-B9AB-319F46E753DE}"/>
              </a:ext>
            </a:extLst>
          </p:cNvPr>
          <p:cNvGrpSpPr/>
          <p:nvPr/>
        </p:nvGrpSpPr>
        <p:grpSpPr>
          <a:xfrm>
            <a:off x="4270510" y="1766715"/>
            <a:ext cx="3592736" cy="1263307"/>
            <a:chOff x="3901321" y="957858"/>
            <a:chExt cx="3277552" cy="785336"/>
          </a:xfrm>
        </p:grpSpPr>
        <p:sp>
          <p:nvSpPr>
            <p:cNvPr id="7" name="Shape 5"/>
            <p:cNvSpPr/>
            <p:nvPr/>
          </p:nvSpPr>
          <p:spPr>
            <a:xfrm>
              <a:off x="3916561" y="957858"/>
              <a:ext cx="3262312" cy="785336"/>
            </a:xfrm>
            <a:prstGeom prst="roundRect">
              <a:avLst>
                <a:gd name="adj" fmla="val 9315"/>
              </a:avLst>
            </a:prstGeom>
            <a:solidFill>
              <a:srgbClr val="123332"/>
            </a:solidFill>
            <a:ln w="1524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Shape 6"/>
            <p:cNvSpPr/>
            <p:nvPr/>
          </p:nvSpPr>
          <p:spPr>
            <a:xfrm>
              <a:off x="3901321" y="957858"/>
              <a:ext cx="60960" cy="785336"/>
            </a:xfrm>
            <a:prstGeom prst="roundRect">
              <a:avLst>
                <a:gd name="adj" fmla="val 27519"/>
              </a:avLst>
            </a:prstGeom>
            <a:solidFill>
              <a:srgbClr val="EF9C82"/>
            </a:solidFill>
            <a:ln/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7"/>
            <p:cNvSpPr/>
            <p:nvPr/>
          </p:nvSpPr>
          <p:spPr>
            <a:xfrm>
              <a:off x="4089321" y="1084898"/>
              <a:ext cx="1315641" cy="16442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50"/>
                </a:lnSpc>
                <a:buNone/>
              </a:pPr>
              <a:r>
                <a:rPr 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7.455 km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4089320" y="1347619"/>
              <a:ext cx="2962513" cy="10489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800"/>
                </a:lnSpc>
                <a:buNone/>
              </a:pPr>
              <a:r>
                <a:rPr lang="en-US" sz="11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mreža državnih </a:t>
              </a: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cesta</a:t>
              </a:r>
              <a:endParaRPr lang="en-US" sz="1200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6238F2-6446-1837-AC9E-D8914F04DAAE}"/>
              </a:ext>
            </a:extLst>
          </p:cNvPr>
          <p:cNvGrpSpPr/>
          <p:nvPr/>
        </p:nvGrpSpPr>
        <p:grpSpPr>
          <a:xfrm>
            <a:off x="574960" y="3553197"/>
            <a:ext cx="3380184" cy="1020087"/>
            <a:chOff x="586859" y="1795343"/>
            <a:chExt cx="3277552" cy="680442"/>
          </a:xfrm>
        </p:grpSpPr>
        <p:sp>
          <p:nvSpPr>
            <p:cNvPr id="11" name="Shape 9"/>
            <p:cNvSpPr/>
            <p:nvPr/>
          </p:nvSpPr>
          <p:spPr>
            <a:xfrm>
              <a:off x="602099" y="1795343"/>
              <a:ext cx="3262312" cy="680442"/>
            </a:xfrm>
            <a:prstGeom prst="roundRect">
              <a:avLst>
                <a:gd name="adj" fmla="val 10751"/>
              </a:avLst>
            </a:prstGeom>
            <a:solidFill>
              <a:srgbClr val="123332"/>
            </a:solidFill>
            <a:ln w="1524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Shape 10"/>
            <p:cNvSpPr/>
            <p:nvPr/>
          </p:nvSpPr>
          <p:spPr>
            <a:xfrm>
              <a:off x="586859" y="1795343"/>
              <a:ext cx="60960" cy="680442"/>
            </a:xfrm>
            <a:prstGeom prst="roundRect">
              <a:avLst>
                <a:gd name="adj" fmla="val 27519"/>
              </a:avLst>
            </a:prstGeom>
            <a:solidFill>
              <a:srgbClr val="EF9C82"/>
            </a:solidFill>
            <a:ln/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 11"/>
            <p:cNvSpPr/>
            <p:nvPr/>
          </p:nvSpPr>
          <p:spPr>
            <a:xfrm>
              <a:off x="774859" y="1922383"/>
              <a:ext cx="1315641" cy="16442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50"/>
                </a:lnSpc>
                <a:buNone/>
              </a:pPr>
              <a:r>
                <a:rPr lang="en-US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Glavni prihodi</a:t>
              </a:r>
              <a:endParaRPr lang="en-US" dirty="0"/>
            </a:p>
          </p:txBody>
        </p:sp>
        <p:sp>
          <p:nvSpPr>
            <p:cNvPr id="14" name="Text 12"/>
            <p:cNvSpPr/>
            <p:nvPr/>
          </p:nvSpPr>
          <p:spPr>
            <a:xfrm>
              <a:off x="779145" y="2196357"/>
              <a:ext cx="2962513" cy="10489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800"/>
                </a:lnSpc>
                <a:buNone/>
              </a:pPr>
              <a:r>
                <a: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0,11 eura / litri</a:t>
              </a: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trošarina na energente</a:t>
              </a:r>
              <a:endParaRPr lang="en-US" sz="12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32CF8BE-DFB4-41B5-4252-9F4938D3F3F1}"/>
              </a:ext>
            </a:extLst>
          </p:cNvPr>
          <p:cNvGrpSpPr/>
          <p:nvPr/>
        </p:nvGrpSpPr>
        <p:grpSpPr>
          <a:xfrm>
            <a:off x="4270510" y="3553197"/>
            <a:ext cx="3592736" cy="1020087"/>
            <a:chOff x="3901321" y="1795343"/>
            <a:chExt cx="3277552" cy="680442"/>
          </a:xfrm>
        </p:grpSpPr>
        <p:sp>
          <p:nvSpPr>
            <p:cNvPr id="15" name="Shape 13"/>
            <p:cNvSpPr/>
            <p:nvPr/>
          </p:nvSpPr>
          <p:spPr>
            <a:xfrm>
              <a:off x="3916561" y="1795343"/>
              <a:ext cx="3262312" cy="680442"/>
            </a:xfrm>
            <a:prstGeom prst="roundRect">
              <a:avLst>
                <a:gd name="adj" fmla="val 10751"/>
              </a:avLst>
            </a:prstGeom>
            <a:solidFill>
              <a:srgbClr val="123332"/>
            </a:solidFill>
            <a:ln w="1524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Shape 14"/>
            <p:cNvSpPr/>
            <p:nvPr/>
          </p:nvSpPr>
          <p:spPr>
            <a:xfrm>
              <a:off x="3901321" y="1795343"/>
              <a:ext cx="60960" cy="680442"/>
            </a:xfrm>
            <a:prstGeom prst="roundRect">
              <a:avLst>
                <a:gd name="adj" fmla="val 27519"/>
              </a:avLst>
            </a:prstGeom>
            <a:solidFill>
              <a:srgbClr val="EF9C82"/>
            </a:solidFill>
            <a:ln/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Text 15"/>
            <p:cNvSpPr/>
            <p:nvPr/>
          </p:nvSpPr>
          <p:spPr>
            <a:xfrm>
              <a:off x="4089321" y="1922383"/>
              <a:ext cx="1315641" cy="16442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50"/>
                </a:lnSpc>
                <a:buNone/>
              </a:pPr>
              <a:r>
                <a:rPr lang="en-US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Javna </a:t>
              </a:r>
              <a:r>
                <a:rPr lang="en-US" dirty="0" err="1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nabava</a:t>
              </a:r>
              <a:r>
                <a:rPr lang="en-US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2025</a:t>
              </a:r>
              <a:r>
                <a:rPr lang="hr-HR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.</a:t>
              </a:r>
              <a:endParaRPr lang="en-US" dirty="0"/>
            </a:p>
          </p:txBody>
        </p:sp>
        <p:sp>
          <p:nvSpPr>
            <p:cNvPr id="18" name="Text 16"/>
            <p:cNvSpPr/>
            <p:nvPr/>
          </p:nvSpPr>
          <p:spPr>
            <a:xfrm>
              <a:off x="4089321" y="2138958"/>
              <a:ext cx="2962513" cy="27685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800"/>
                </a:lnSpc>
                <a:buNone/>
              </a:pPr>
              <a:r>
                <a:rPr lang="en-US" sz="11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Provedeni postupci: </a:t>
              </a:r>
              <a:r>
                <a: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450</a:t>
              </a:r>
              <a:endParaRPr lang="hr-HR" sz="1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endParaRPr>
            </a:p>
            <a:p>
              <a:pPr marL="0" indent="0" algn="l">
                <a:lnSpc>
                  <a:spcPts val="800"/>
                </a:lnSpc>
                <a:buNone/>
              </a:pPr>
              <a:endParaRPr lang="en-US" sz="1100" dirty="0"/>
            </a:p>
            <a:p>
              <a:pPr marL="0" indent="0" algn="l">
                <a:lnSpc>
                  <a:spcPts val="800"/>
                </a:lnSpc>
                <a:buNone/>
              </a:pPr>
              <a:r>
                <a:rPr lang="en-US" sz="11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Sklopljeni ugovori: </a:t>
              </a:r>
              <a:r>
                <a: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530 mil</a:t>
              </a:r>
              <a:r>
                <a:rPr lang="hr-HR" sz="140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ijuna</a:t>
              </a:r>
              <a:r>
                <a: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eura</a:t>
              </a:r>
              <a:endParaRPr lang="en-US" sz="11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719" y="1177500"/>
            <a:ext cx="4051785" cy="4051785"/>
          </a:xfrm>
          <a:prstGeom prst="rect">
            <a:avLst/>
          </a:prstGeom>
        </p:spPr>
      </p:pic>
      <p:sp>
        <p:nvSpPr>
          <p:cNvPr id="20" name="Shape 17"/>
          <p:cNvSpPr/>
          <p:nvPr/>
        </p:nvSpPr>
        <p:spPr>
          <a:xfrm>
            <a:off x="602099" y="5377934"/>
            <a:ext cx="13426202" cy="8334"/>
          </a:xfrm>
          <a:prstGeom prst="rect">
            <a:avLst/>
          </a:prstGeom>
          <a:solidFill>
            <a:srgbClr val="F9EEE7">
              <a:alpha val="50000"/>
            </a:srgbClr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1" name="Text 18"/>
          <p:cNvSpPr/>
          <p:nvPr/>
        </p:nvSpPr>
        <p:spPr>
          <a:xfrm>
            <a:off x="602099" y="5524976"/>
            <a:ext cx="1315641" cy="164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Prihodi 2026.</a:t>
            </a:r>
            <a:endParaRPr lang="en-US" sz="1600" b="1" dirty="0"/>
          </a:p>
        </p:txBody>
      </p:sp>
      <p:sp>
        <p:nvSpPr>
          <p:cNvPr id="22" name="Text 19"/>
          <p:cNvSpPr/>
          <p:nvPr/>
        </p:nvSpPr>
        <p:spPr>
          <a:xfrm>
            <a:off x="602099" y="5807571"/>
            <a:ext cx="6576774" cy="131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467 mil</a:t>
            </a:r>
            <a:r>
              <a:rPr lang="hr-HR" sz="1400" b="1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ijuna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r-HR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eura</a:t>
            </a:r>
            <a:endParaRPr lang="en-US" sz="1400" dirty="0"/>
          </a:p>
        </p:txBody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9" y="6016704"/>
            <a:ext cx="2935605" cy="1713428"/>
          </a:xfrm>
          <a:prstGeom prst="rect">
            <a:avLst/>
          </a:prstGeom>
        </p:spPr>
      </p:pic>
      <p:sp>
        <p:nvSpPr>
          <p:cNvPr id="24" name="Shape 20"/>
          <p:cNvSpPr/>
          <p:nvPr/>
        </p:nvSpPr>
        <p:spPr>
          <a:xfrm>
            <a:off x="2065139" y="6482715"/>
            <a:ext cx="1572339" cy="182404"/>
          </a:xfrm>
          <a:prstGeom prst="roundRect">
            <a:avLst>
              <a:gd name="adj" fmla="val 78605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hr-HR" sz="2800"/>
          </a:p>
        </p:txBody>
      </p:sp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956" y="6522720"/>
            <a:ext cx="102394" cy="102394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>
          <a:xfrm>
            <a:off x="2260402" y="6507361"/>
            <a:ext cx="1318260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Naknada iz goriva·76.02%</a:t>
            </a:r>
            <a:endParaRPr lang="en-US" sz="1000" dirty="0"/>
          </a:p>
        </p:txBody>
      </p:sp>
      <p:sp>
        <p:nvSpPr>
          <p:cNvPr id="28" name="Text 23"/>
          <p:cNvSpPr/>
          <p:nvPr/>
        </p:nvSpPr>
        <p:spPr>
          <a:xfrm>
            <a:off x="3163372" y="6507361"/>
            <a:ext cx="27503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800" dirty="0"/>
          </a:p>
        </p:txBody>
      </p:sp>
      <p:sp>
        <p:nvSpPr>
          <p:cNvPr id="29" name="Shape 24"/>
          <p:cNvSpPr/>
          <p:nvPr/>
        </p:nvSpPr>
        <p:spPr>
          <a:xfrm>
            <a:off x="2065139" y="6726079"/>
            <a:ext cx="2573973" cy="182404"/>
          </a:xfrm>
          <a:prstGeom prst="roundRect">
            <a:avLst>
              <a:gd name="adj" fmla="val 78605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hr-HR" sz="2000"/>
          </a:p>
        </p:txBody>
      </p:sp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956" y="6766084"/>
            <a:ext cx="102394" cy="102394"/>
          </a:xfrm>
          <a:prstGeom prst="rect">
            <a:avLst/>
          </a:prstGeom>
        </p:spPr>
      </p:pic>
      <p:sp>
        <p:nvSpPr>
          <p:cNvPr id="31" name="Text 25"/>
          <p:cNvSpPr/>
          <p:nvPr/>
        </p:nvSpPr>
        <p:spPr>
          <a:xfrm>
            <a:off x="2260402" y="6766084"/>
            <a:ext cx="2235041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Sredstva za financiranje EU projekata·20.99%</a:t>
            </a:r>
            <a:endParaRPr lang="en-US" sz="1000" dirty="0"/>
          </a:p>
        </p:txBody>
      </p:sp>
      <p:sp>
        <p:nvSpPr>
          <p:cNvPr id="33" name="Text 27"/>
          <p:cNvSpPr/>
          <p:nvPr/>
        </p:nvSpPr>
        <p:spPr>
          <a:xfrm>
            <a:off x="4080153" y="6750725"/>
            <a:ext cx="27503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800" dirty="0"/>
          </a:p>
        </p:txBody>
      </p:sp>
      <p:sp>
        <p:nvSpPr>
          <p:cNvPr id="34" name="Shape 28"/>
          <p:cNvSpPr/>
          <p:nvPr/>
        </p:nvSpPr>
        <p:spPr>
          <a:xfrm>
            <a:off x="2065139" y="6969443"/>
            <a:ext cx="1156454" cy="182404"/>
          </a:xfrm>
          <a:prstGeom prst="roundRect">
            <a:avLst>
              <a:gd name="adj" fmla="val 78605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3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956" y="7009448"/>
            <a:ext cx="102394" cy="102394"/>
          </a:xfrm>
          <a:prstGeom prst="rect">
            <a:avLst/>
          </a:prstGeom>
        </p:spPr>
      </p:pic>
      <p:sp>
        <p:nvSpPr>
          <p:cNvPr id="36" name="Text 29"/>
          <p:cNvSpPr/>
          <p:nvPr/>
        </p:nvSpPr>
        <p:spPr>
          <a:xfrm>
            <a:off x="2282487" y="6994088"/>
            <a:ext cx="902375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Ostali prihodi·3%</a:t>
            </a:r>
            <a:endParaRPr lang="en-US" sz="1000" dirty="0"/>
          </a:p>
        </p:txBody>
      </p:sp>
      <p:sp>
        <p:nvSpPr>
          <p:cNvPr id="38" name="Text 31"/>
          <p:cNvSpPr/>
          <p:nvPr/>
        </p:nvSpPr>
        <p:spPr>
          <a:xfrm>
            <a:off x="2950607" y="6994088"/>
            <a:ext cx="27503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800" dirty="0"/>
          </a:p>
        </p:txBody>
      </p:sp>
      <p:sp>
        <p:nvSpPr>
          <p:cNvPr id="39" name="Text 32"/>
          <p:cNvSpPr/>
          <p:nvPr/>
        </p:nvSpPr>
        <p:spPr>
          <a:xfrm>
            <a:off x="7459147" y="5524976"/>
            <a:ext cx="1816775" cy="164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Ulaganja u državne ceste 2026.</a:t>
            </a:r>
            <a:endParaRPr lang="en-US" sz="1600" b="1" dirty="0"/>
          </a:p>
        </p:txBody>
      </p:sp>
      <p:sp>
        <p:nvSpPr>
          <p:cNvPr id="40" name="Text 33"/>
          <p:cNvSpPr/>
          <p:nvPr/>
        </p:nvSpPr>
        <p:spPr>
          <a:xfrm>
            <a:off x="7461171" y="5807570"/>
            <a:ext cx="6576774" cy="131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488 mil</a:t>
            </a:r>
            <a:r>
              <a:rPr lang="hr-HR" sz="1400" b="1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ijuna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r-HR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eura</a:t>
            </a:r>
            <a:endParaRPr lang="en-US" sz="1400" dirty="0"/>
          </a:p>
        </p:txBody>
      </p:sp>
      <p:pic>
        <p:nvPicPr>
          <p:cNvPr id="4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9147" y="6016704"/>
            <a:ext cx="2935605" cy="1713428"/>
          </a:xfrm>
          <a:prstGeom prst="rect">
            <a:avLst/>
          </a:prstGeom>
        </p:spPr>
      </p:pic>
      <p:sp>
        <p:nvSpPr>
          <p:cNvPr id="42" name="Shape 34"/>
          <p:cNvSpPr/>
          <p:nvPr/>
        </p:nvSpPr>
        <p:spPr>
          <a:xfrm>
            <a:off x="8922187" y="6482715"/>
            <a:ext cx="1757958" cy="182404"/>
          </a:xfrm>
          <a:prstGeom prst="roundRect">
            <a:avLst>
              <a:gd name="adj" fmla="val 78605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hr-HR" sz="2800"/>
          </a:p>
        </p:txBody>
      </p:sp>
      <p:pic>
        <p:nvPicPr>
          <p:cNvPr id="43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1003" y="6522720"/>
            <a:ext cx="102394" cy="102394"/>
          </a:xfrm>
          <a:prstGeom prst="rect">
            <a:avLst/>
          </a:prstGeom>
        </p:spPr>
      </p:pic>
      <p:sp>
        <p:nvSpPr>
          <p:cNvPr id="44" name="Text 35"/>
          <p:cNvSpPr/>
          <p:nvPr/>
        </p:nvSpPr>
        <p:spPr>
          <a:xfrm>
            <a:off x="9117449" y="6507361"/>
            <a:ext cx="1503878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Investicije u izgradnju·56.56%</a:t>
            </a:r>
            <a:endParaRPr lang="en-US" sz="1000" dirty="0"/>
          </a:p>
        </p:txBody>
      </p:sp>
      <p:sp>
        <p:nvSpPr>
          <p:cNvPr id="46" name="Text 37"/>
          <p:cNvSpPr/>
          <p:nvPr/>
        </p:nvSpPr>
        <p:spPr>
          <a:xfrm>
            <a:off x="10206037" y="6507361"/>
            <a:ext cx="27503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800" dirty="0"/>
          </a:p>
        </p:txBody>
      </p:sp>
      <p:sp>
        <p:nvSpPr>
          <p:cNvPr id="47" name="Shape 38"/>
          <p:cNvSpPr/>
          <p:nvPr/>
        </p:nvSpPr>
        <p:spPr>
          <a:xfrm>
            <a:off x="8922187" y="6726079"/>
            <a:ext cx="2830789" cy="182404"/>
          </a:xfrm>
          <a:prstGeom prst="roundRect">
            <a:avLst>
              <a:gd name="adj" fmla="val 78605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48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1003" y="6766084"/>
            <a:ext cx="102394" cy="102394"/>
          </a:xfrm>
          <a:prstGeom prst="rect">
            <a:avLst/>
          </a:prstGeom>
        </p:spPr>
      </p:pic>
      <p:sp>
        <p:nvSpPr>
          <p:cNvPr id="49" name="Text 39"/>
          <p:cNvSpPr/>
          <p:nvPr/>
        </p:nvSpPr>
        <p:spPr>
          <a:xfrm>
            <a:off x="9117449" y="6750725"/>
            <a:ext cx="2543248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Investicijsko održavanje i rekonstrukcija·21.93%</a:t>
            </a:r>
            <a:endParaRPr lang="en-US" sz="1000" dirty="0"/>
          </a:p>
        </p:txBody>
      </p:sp>
      <p:sp>
        <p:nvSpPr>
          <p:cNvPr id="51" name="Text 41"/>
          <p:cNvSpPr/>
          <p:nvPr/>
        </p:nvSpPr>
        <p:spPr>
          <a:xfrm>
            <a:off x="11065907" y="6750725"/>
            <a:ext cx="27503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800" dirty="0"/>
          </a:p>
        </p:txBody>
      </p:sp>
      <p:sp>
        <p:nvSpPr>
          <p:cNvPr id="52" name="Shape 42"/>
          <p:cNvSpPr/>
          <p:nvPr/>
        </p:nvSpPr>
        <p:spPr>
          <a:xfrm>
            <a:off x="8922186" y="6969443"/>
            <a:ext cx="2453285" cy="157757"/>
          </a:xfrm>
          <a:prstGeom prst="roundRect">
            <a:avLst>
              <a:gd name="adj" fmla="val 78605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53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1003" y="7009448"/>
            <a:ext cx="102394" cy="102394"/>
          </a:xfrm>
          <a:prstGeom prst="rect">
            <a:avLst/>
          </a:prstGeom>
        </p:spPr>
      </p:pic>
      <p:sp>
        <p:nvSpPr>
          <p:cNvPr id="54" name="Text 43"/>
          <p:cNvSpPr/>
          <p:nvPr/>
        </p:nvSpPr>
        <p:spPr>
          <a:xfrm>
            <a:off x="9142213" y="6985873"/>
            <a:ext cx="2047399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Redovito i izvanredno održavanje·21.52%</a:t>
            </a:r>
            <a:endParaRPr lang="en-US" sz="1000" dirty="0"/>
          </a:p>
        </p:txBody>
      </p:sp>
      <p:sp>
        <p:nvSpPr>
          <p:cNvPr id="56" name="Text 45"/>
          <p:cNvSpPr/>
          <p:nvPr/>
        </p:nvSpPr>
        <p:spPr>
          <a:xfrm>
            <a:off x="10749558" y="6994088"/>
            <a:ext cx="27503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800" dirty="0"/>
          </a:p>
        </p:txBody>
      </p:sp>
      <p:pic>
        <p:nvPicPr>
          <p:cNvPr id="57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43F6B7A8-5970-95C3-B84B-B1A0FF268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983B754-BBEA-75AD-7052-7F1884E6C2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7454" y="7482086"/>
            <a:ext cx="2047875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111B132-7072-0203-EE23-325F5ECE5302}"/>
              </a:ext>
            </a:extLst>
          </p:cNvPr>
          <p:cNvGrpSpPr/>
          <p:nvPr/>
        </p:nvGrpSpPr>
        <p:grpSpPr>
          <a:xfrm>
            <a:off x="837724" y="404813"/>
            <a:ext cx="3690104" cy="272772"/>
            <a:chOff x="837724" y="1014413"/>
            <a:chExt cx="3690104" cy="272772"/>
          </a:xfrm>
        </p:grpSpPr>
        <p:sp>
          <p:nvSpPr>
            <p:cNvPr id="2" name="Shape 0"/>
            <p:cNvSpPr/>
            <p:nvPr/>
          </p:nvSpPr>
          <p:spPr>
            <a:xfrm>
              <a:off x="837724" y="1014413"/>
              <a:ext cx="3690104" cy="272772"/>
            </a:xfrm>
            <a:prstGeom prst="roundRect">
              <a:avLst>
                <a:gd name="adj" fmla="val 6845"/>
              </a:avLst>
            </a:prstGeom>
            <a:noFill/>
            <a:ln w="7620">
              <a:solidFill>
                <a:srgbClr val="EF9C82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" name="Text 1"/>
            <p:cNvSpPr/>
            <p:nvPr/>
          </p:nvSpPr>
          <p:spPr>
            <a:xfrm>
              <a:off x="938689" y="1068705"/>
              <a:ext cx="3488174" cy="16418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50"/>
                </a:lnSpc>
                <a:buNone/>
              </a:pPr>
              <a:r>
                <a:rPr lang="en-US" sz="950" dirty="0">
                  <a:solidFill>
                    <a:srgbClr val="EF9C82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AKTIVNA GRADILIŠTA NOVIH CESTA I UGOVORENI ZAHVATI</a:t>
              </a:r>
              <a:endParaRPr lang="en-US" sz="950" dirty="0"/>
            </a:p>
          </p:txBody>
        </p:sp>
      </p:grpSp>
      <p:sp>
        <p:nvSpPr>
          <p:cNvPr id="4" name="Text 2"/>
          <p:cNvSpPr/>
          <p:nvPr/>
        </p:nvSpPr>
        <p:spPr>
          <a:xfrm>
            <a:off x="837724" y="894580"/>
            <a:ext cx="3728442" cy="457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Hrvatske ceste ukratko</a:t>
            </a:r>
            <a:endParaRPr lang="en-US" sz="285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8900A0-5B40-09E5-BFC5-57FEC49BB290}"/>
              </a:ext>
            </a:extLst>
          </p:cNvPr>
          <p:cNvGrpSpPr/>
          <p:nvPr/>
        </p:nvGrpSpPr>
        <p:grpSpPr>
          <a:xfrm>
            <a:off x="6179580" y="1601663"/>
            <a:ext cx="3916204" cy="1614130"/>
            <a:chOff x="5889546" y="2050494"/>
            <a:chExt cx="3916204" cy="1614130"/>
          </a:xfrm>
        </p:grpSpPr>
        <p:sp>
          <p:nvSpPr>
            <p:cNvPr id="6" name="Shape 3"/>
            <p:cNvSpPr/>
            <p:nvPr/>
          </p:nvSpPr>
          <p:spPr>
            <a:xfrm>
              <a:off x="5912406" y="2050494"/>
              <a:ext cx="3893344" cy="1614130"/>
            </a:xfrm>
            <a:prstGeom prst="roundRect">
              <a:avLst>
                <a:gd name="adj" fmla="val 6798"/>
              </a:avLst>
            </a:prstGeom>
            <a:solidFill>
              <a:srgbClr val="123332"/>
            </a:solidFill>
            <a:ln w="2286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Shape 4"/>
            <p:cNvSpPr/>
            <p:nvPr/>
          </p:nvSpPr>
          <p:spPr>
            <a:xfrm>
              <a:off x="5889546" y="2050494"/>
              <a:ext cx="91440" cy="1614130"/>
            </a:xfrm>
            <a:prstGeom prst="roundRect">
              <a:avLst>
                <a:gd name="adj" fmla="val 25525"/>
              </a:avLst>
            </a:prstGeom>
            <a:solidFill>
              <a:srgbClr val="EF9C82"/>
            </a:solidFill>
            <a:ln/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5"/>
            <p:cNvSpPr/>
            <p:nvPr/>
          </p:nvSpPr>
          <p:spPr>
            <a:xfrm>
              <a:off x="6159341" y="2228850"/>
              <a:ext cx="1830467" cy="2287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Ciljevi</a:t>
              </a:r>
              <a:endPara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Text 6"/>
            <p:cNvSpPr/>
            <p:nvPr/>
          </p:nvSpPr>
          <p:spPr>
            <a:xfrm>
              <a:off x="6159341" y="2558653"/>
              <a:ext cx="3468053" cy="9276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Sigurnost prometa</a:t>
              </a:r>
              <a:endParaRPr lang="en-US" sz="1200" dirty="0"/>
            </a:p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Protočnost</a:t>
              </a:r>
              <a:endParaRPr lang="en-US" sz="1200" dirty="0"/>
            </a:p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Povezivanje</a:t>
              </a:r>
              <a:endParaRPr lang="en-US" sz="1200" dirty="0"/>
            </a:p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Ekonomičnost</a:t>
              </a:r>
              <a:endParaRPr lang="en-US" sz="1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8754C2-40CD-49ED-1267-2A28E6791648}"/>
              </a:ext>
            </a:extLst>
          </p:cNvPr>
          <p:cNvGrpSpPr/>
          <p:nvPr/>
        </p:nvGrpSpPr>
        <p:grpSpPr>
          <a:xfrm>
            <a:off x="10242178" y="1601663"/>
            <a:ext cx="3916204" cy="1614130"/>
            <a:chOff x="9883973" y="2050494"/>
            <a:chExt cx="3916204" cy="1614130"/>
          </a:xfrm>
        </p:grpSpPr>
        <p:sp>
          <p:nvSpPr>
            <p:cNvPr id="10" name="Shape 7"/>
            <p:cNvSpPr/>
            <p:nvPr/>
          </p:nvSpPr>
          <p:spPr>
            <a:xfrm>
              <a:off x="9906833" y="2050494"/>
              <a:ext cx="3893344" cy="1614130"/>
            </a:xfrm>
            <a:prstGeom prst="roundRect">
              <a:avLst>
                <a:gd name="adj" fmla="val 6798"/>
              </a:avLst>
            </a:prstGeom>
            <a:solidFill>
              <a:srgbClr val="123332"/>
            </a:solidFill>
            <a:ln w="2286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Shape 8"/>
            <p:cNvSpPr/>
            <p:nvPr/>
          </p:nvSpPr>
          <p:spPr>
            <a:xfrm>
              <a:off x="9883973" y="2050494"/>
              <a:ext cx="91440" cy="1614130"/>
            </a:xfrm>
            <a:prstGeom prst="roundRect">
              <a:avLst>
                <a:gd name="adj" fmla="val 25525"/>
              </a:avLst>
            </a:prstGeom>
            <a:solidFill>
              <a:srgbClr val="EF9C82"/>
            </a:solidFill>
            <a:ln/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9"/>
            <p:cNvSpPr/>
            <p:nvPr/>
          </p:nvSpPr>
          <p:spPr>
            <a:xfrm>
              <a:off x="10153769" y="2228850"/>
              <a:ext cx="1830467" cy="2287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Aktivni projekti</a:t>
              </a:r>
              <a:endPara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" name="Text 10"/>
            <p:cNvSpPr/>
            <p:nvPr/>
          </p:nvSpPr>
          <p:spPr>
            <a:xfrm>
              <a:off x="10153769" y="2558653"/>
              <a:ext cx="3468053" cy="44612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Nove ceste: ~ 60</a:t>
              </a:r>
              <a:endParaRPr lang="en-US" sz="1200" dirty="0"/>
            </a:p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Rekonstrukcije: ~ 600</a:t>
              </a:r>
              <a:endParaRPr lang="en-US" sz="1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AEA6AB-2142-F72E-D266-F74F027DBDEA}"/>
              </a:ext>
            </a:extLst>
          </p:cNvPr>
          <p:cNvGrpSpPr/>
          <p:nvPr/>
        </p:nvGrpSpPr>
        <p:grpSpPr>
          <a:xfrm>
            <a:off x="6202440" y="3359335"/>
            <a:ext cx="3916204" cy="1338024"/>
            <a:chOff x="5889546" y="3765709"/>
            <a:chExt cx="3916204" cy="1338024"/>
          </a:xfrm>
        </p:grpSpPr>
        <p:sp>
          <p:nvSpPr>
            <p:cNvPr id="14" name="Shape 11"/>
            <p:cNvSpPr/>
            <p:nvPr/>
          </p:nvSpPr>
          <p:spPr>
            <a:xfrm>
              <a:off x="5912406" y="3765709"/>
              <a:ext cx="3893344" cy="1338024"/>
            </a:xfrm>
            <a:prstGeom prst="roundRect">
              <a:avLst>
                <a:gd name="adj" fmla="val 8201"/>
              </a:avLst>
            </a:prstGeom>
            <a:solidFill>
              <a:srgbClr val="123332"/>
            </a:solidFill>
            <a:ln w="2286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Shape 12"/>
            <p:cNvSpPr/>
            <p:nvPr/>
          </p:nvSpPr>
          <p:spPr>
            <a:xfrm>
              <a:off x="5889546" y="3765709"/>
              <a:ext cx="91440" cy="1338024"/>
            </a:xfrm>
            <a:prstGeom prst="roundRect">
              <a:avLst>
                <a:gd name="adj" fmla="val 25525"/>
              </a:avLst>
            </a:prstGeom>
            <a:solidFill>
              <a:srgbClr val="EF9C82"/>
            </a:solidFill>
            <a:ln/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Text 13"/>
            <p:cNvSpPr/>
            <p:nvPr/>
          </p:nvSpPr>
          <p:spPr>
            <a:xfrm>
              <a:off x="6159341" y="3944064"/>
              <a:ext cx="1966436" cy="2287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Realizacija 2016. – 2025.</a:t>
              </a:r>
              <a:endPara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Text 14"/>
            <p:cNvSpPr/>
            <p:nvPr/>
          </p:nvSpPr>
          <p:spPr>
            <a:xfrm>
              <a:off x="6159341" y="4273868"/>
              <a:ext cx="3468053" cy="44612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Nove dionice: 213,5 km</a:t>
              </a:r>
              <a:endParaRPr lang="en-US" sz="1200" dirty="0"/>
            </a:p>
            <a:p>
              <a:pPr marL="342900" indent="-342900" algn="l">
                <a:lnSpc>
                  <a:spcPts val="1600"/>
                </a:lnSpc>
                <a:buSzPct val="100000"/>
                <a:buChar char="•"/>
              </a:pPr>
              <a:r>
                <a:rPr lang="en-US" sz="12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Rekonstrukcije: ~ 100 km godišnje</a:t>
              </a:r>
              <a:endParaRPr lang="en-US" sz="12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143668-4A1A-BE30-735B-8043BDDCB65B}"/>
              </a:ext>
            </a:extLst>
          </p:cNvPr>
          <p:cNvGrpSpPr/>
          <p:nvPr/>
        </p:nvGrpSpPr>
        <p:grpSpPr>
          <a:xfrm>
            <a:off x="10287898" y="3341371"/>
            <a:ext cx="3916204" cy="1338024"/>
            <a:chOff x="9883973" y="3765709"/>
            <a:chExt cx="3916204" cy="1338024"/>
          </a:xfrm>
        </p:grpSpPr>
        <p:sp>
          <p:nvSpPr>
            <p:cNvPr id="18" name="Shape 15"/>
            <p:cNvSpPr/>
            <p:nvPr/>
          </p:nvSpPr>
          <p:spPr>
            <a:xfrm>
              <a:off x="9906833" y="3765709"/>
              <a:ext cx="3893344" cy="1338024"/>
            </a:xfrm>
            <a:prstGeom prst="roundRect">
              <a:avLst>
                <a:gd name="adj" fmla="val 8201"/>
              </a:avLst>
            </a:prstGeom>
            <a:solidFill>
              <a:srgbClr val="123332"/>
            </a:solidFill>
            <a:ln w="22860">
              <a:solidFill>
                <a:srgbClr val="4A6B6A"/>
              </a:solidFill>
              <a:prstDash val="solid"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685DCE1-4243-6831-6863-38B42D8F7C57}"/>
                </a:ext>
              </a:extLst>
            </p:cNvPr>
            <p:cNvGrpSpPr/>
            <p:nvPr/>
          </p:nvGrpSpPr>
          <p:grpSpPr>
            <a:xfrm>
              <a:off x="9883973" y="3765709"/>
              <a:ext cx="3737849" cy="1338024"/>
              <a:chOff x="9883973" y="3765709"/>
              <a:chExt cx="3737849" cy="1338024"/>
            </a:xfrm>
          </p:grpSpPr>
          <p:sp>
            <p:nvSpPr>
              <p:cNvPr id="19" name="Shape 16"/>
              <p:cNvSpPr/>
              <p:nvPr/>
            </p:nvSpPr>
            <p:spPr>
              <a:xfrm>
                <a:off x="9883973" y="3765709"/>
                <a:ext cx="91440" cy="1338024"/>
              </a:xfrm>
              <a:prstGeom prst="roundRect">
                <a:avLst>
                  <a:gd name="adj" fmla="val 25525"/>
                </a:avLst>
              </a:prstGeom>
              <a:solidFill>
                <a:srgbClr val="EF9C82"/>
              </a:solidFill>
              <a:ln/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20" name="Text 17"/>
              <p:cNvSpPr/>
              <p:nvPr/>
            </p:nvSpPr>
            <p:spPr>
              <a:xfrm>
                <a:off x="10153769" y="3944064"/>
                <a:ext cx="3399830" cy="228719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800"/>
                  </a:lnSpc>
                  <a:buNone/>
                </a:pPr>
                <a:r>
                  <a:rPr lang="en-US" sz="1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Investicije (listopad 2016. – </a:t>
                </a:r>
                <a:r>
                  <a:rPr lang="hr-HR" sz="1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ožujak</a:t>
                </a:r>
                <a:r>
                  <a:rPr lang="en-US" sz="1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 202</a:t>
                </a:r>
                <a:r>
                  <a:rPr lang="hr-HR" sz="1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6</a:t>
                </a:r>
                <a:r>
                  <a:rPr lang="en-US" sz="1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.)</a:t>
                </a:r>
                <a:endParaRPr lang="en-US" sz="14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Text 18"/>
              <p:cNvSpPr/>
              <p:nvPr/>
            </p:nvSpPr>
            <p:spPr>
              <a:xfrm>
                <a:off x="10153769" y="4273868"/>
                <a:ext cx="3468053" cy="65151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342900" indent="-342900" algn="l">
                  <a:lnSpc>
                    <a:spcPts val="1600"/>
                  </a:lnSpc>
                  <a:buSzPct val="100000"/>
                  <a:buChar char="•"/>
                </a:pPr>
                <a:r>
                  <a:rPr lang="en-US" sz="12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1,5</a:t>
                </a:r>
                <a:r>
                  <a:rPr lang="hr-HR" sz="12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7</a:t>
                </a:r>
                <a:r>
                  <a:rPr lang="en-US" sz="12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 milijardi eura (vlastita sredstva)</a:t>
                </a:r>
                <a:endParaRPr lang="en-US" sz="1200" dirty="0"/>
              </a:p>
              <a:p>
                <a:pPr marL="342900" indent="-342900" algn="l">
                  <a:lnSpc>
                    <a:spcPts val="1600"/>
                  </a:lnSpc>
                  <a:buSzPct val="100000"/>
                  <a:buChar char="•"/>
                </a:pPr>
                <a:r>
                  <a:rPr lang="en-US" sz="12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58</a:t>
                </a:r>
                <a:r>
                  <a:rPr lang="hr-HR" sz="12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8</a:t>
                </a:r>
                <a:r>
                  <a:rPr lang="en-US" sz="12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,1 milijuna eura (EU fondovi + nacionalna sredstva)</a:t>
                </a:r>
                <a:endParaRPr lang="en-US" sz="1200" dirty="0"/>
              </a:p>
            </p:txBody>
          </p:sp>
        </p:grpSp>
      </p:grp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463" y="4875714"/>
            <a:ext cx="3892869" cy="2326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5000B0-CD01-BC79-DB4E-B39688463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96" y="1601663"/>
            <a:ext cx="5576050" cy="55615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0E4F83-B4B4-6477-B898-71C8628B8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  <p:pic>
        <p:nvPicPr>
          <p:cNvPr id="28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B9A49638-31E4-23E0-0EA2-2BCCE6AD6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5C9A37-CE88-BB58-ACEE-FA621A66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837724" y="713422"/>
            <a:ext cx="4015978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Hrvatske ceste ukratko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37724" y="1292120"/>
            <a:ext cx="5588913" cy="394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Rekonstrukcije i izvanredno održavanje</a:t>
            </a:r>
            <a:endParaRPr lang="en-US" sz="2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785" y="884058"/>
            <a:ext cx="6186616" cy="61866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443784" y="7185035"/>
            <a:ext cx="694122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Veliki aktivni projekti rekonstrukcija i izvanrednog održavanja krajem 2025. godine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8443785" y="7457480"/>
            <a:ext cx="694122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Ukupna vrijednost prikazanih: </a:t>
            </a:r>
            <a:r>
              <a:rPr lang="en-US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185 mil</a:t>
            </a:r>
            <a:r>
              <a:rPr lang="hr-HR" sz="1300" b="1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ijuna</a:t>
            </a:r>
            <a:r>
              <a:rPr lang="hr-HR" sz="13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eura</a:t>
            </a:r>
            <a:endParaRPr lang="en-US" sz="13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1004A-3962-AFCB-0D61-6B31D96AC20D}"/>
              </a:ext>
            </a:extLst>
          </p:cNvPr>
          <p:cNvGrpSpPr/>
          <p:nvPr/>
        </p:nvGrpSpPr>
        <p:grpSpPr>
          <a:xfrm>
            <a:off x="3541002" y="2382553"/>
            <a:ext cx="5604748" cy="1666399"/>
            <a:chOff x="8195429" y="2040017"/>
            <a:chExt cx="5604748" cy="1666399"/>
          </a:xfrm>
        </p:grpSpPr>
        <p:sp>
          <p:nvSpPr>
            <p:cNvPr id="7" name="Text 4"/>
            <p:cNvSpPr/>
            <p:nvPr/>
          </p:nvSpPr>
          <p:spPr>
            <a:xfrm>
              <a:off x="8195429" y="2040017"/>
              <a:ext cx="1971318" cy="2464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900"/>
                </a:lnSpc>
                <a:buNone/>
              </a:pPr>
              <a:r>
                <a:rPr lang="en-US" sz="16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Programi:</a:t>
              </a:r>
              <a:endPara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8195429" y="2403753"/>
              <a:ext cx="5604748" cy="13026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en-US" sz="13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Obnova kolnika</a:t>
              </a:r>
              <a:endParaRPr lang="en-US" sz="1300" dirty="0"/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en-US" sz="13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Uređenje raskrižja</a:t>
              </a:r>
              <a:endParaRPr lang="en-US" sz="1300" dirty="0"/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en-US" sz="13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Sanacija klizišta</a:t>
              </a:r>
              <a:endParaRPr lang="en-US" sz="1300" dirty="0"/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en-US" sz="13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Sanacija mostova</a:t>
              </a:r>
              <a:endParaRPr lang="en-US" sz="1300" dirty="0"/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en-US" sz="13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Opasna mjesta</a:t>
              </a:r>
              <a:endParaRPr lang="en-US" sz="13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9A612A-8D38-2144-72FD-AF2A35F04168}"/>
              </a:ext>
            </a:extLst>
          </p:cNvPr>
          <p:cNvGrpSpPr/>
          <p:nvPr/>
        </p:nvGrpSpPr>
        <p:grpSpPr>
          <a:xfrm>
            <a:off x="3541002" y="4811258"/>
            <a:ext cx="5406557" cy="941958"/>
            <a:chOff x="8195429" y="4523185"/>
            <a:chExt cx="5604748" cy="941958"/>
          </a:xfrm>
        </p:grpSpPr>
        <p:sp>
          <p:nvSpPr>
            <p:cNvPr id="9" name="Text 6"/>
            <p:cNvSpPr/>
            <p:nvPr/>
          </p:nvSpPr>
          <p:spPr>
            <a:xfrm>
              <a:off x="8195429" y="4523185"/>
              <a:ext cx="1971318" cy="2464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900"/>
                </a:lnSpc>
                <a:buNone/>
              </a:pPr>
              <a:r>
                <a:rPr lang="en-US" sz="155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Približne</a:t>
              </a:r>
              <a:r>
                <a:rPr lang="en-US" sz="155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</a:t>
              </a:r>
              <a:r>
                <a:rPr lang="en-US" sz="1550" b="1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cijene</a:t>
              </a:r>
              <a:r>
                <a:rPr lang="hr-HR" sz="155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:</a:t>
              </a:r>
              <a:endParaRPr lang="en-US" sz="155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0136553-D70A-B3D4-E2DA-A8E66CEF9659}"/>
                </a:ext>
              </a:extLst>
            </p:cNvPr>
            <p:cNvGrpSpPr/>
            <p:nvPr/>
          </p:nvGrpSpPr>
          <p:grpSpPr>
            <a:xfrm>
              <a:off x="8195429" y="4904120"/>
              <a:ext cx="5604748" cy="561023"/>
              <a:chOff x="8195429" y="4187428"/>
              <a:chExt cx="5604748" cy="561023"/>
            </a:xfrm>
          </p:grpSpPr>
          <p:sp>
            <p:nvSpPr>
              <p:cNvPr id="10" name="Text 7"/>
              <p:cNvSpPr/>
              <p:nvPr/>
            </p:nvSpPr>
            <p:spPr>
              <a:xfrm>
                <a:off x="8195429" y="4187428"/>
                <a:ext cx="5604748" cy="22776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750"/>
                  </a:lnSpc>
                  <a:buNone/>
                </a:pPr>
                <a:r>
                  <a:rPr lang="en-US" sz="13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Rekonstrukcije: 500.000 do 2 mil</a:t>
                </a:r>
                <a:r>
                  <a:rPr lang="hr-HR" sz="1300" dirty="0" err="1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ijuna</a:t>
                </a:r>
                <a:r>
                  <a:rPr lang="en-US" sz="13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 eura po kilometru</a:t>
                </a:r>
                <a:endParaRPr lang="en-US" sz="1300" dirty="0"/>
              </a:p>
            </p:txBody>
          </p:sp>
          <p:sp>
            <p:nvSpPr>
              <p:cNvPr id="11" name="Text 8"/>
              <p:cNvSpPr/>
              <p:nvPr/>
            </p:nvSpPr>
            <p:spPr>
              <a:xfrm>
                <a:off x="8195429" y="4520684"/>
                <a:ext cx="5604748" cy="22776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750"/>
                  </a:lnSpc>
                  <a:buNone/>
                </a:pPr>
                <a:r>
                  <a:rPr lang="en-US" sz="1300" dirty="0">
                    <a:solidFill>
                      <a:srgbClr val="F9EEE7"/>
                    </a:solidFill>
                    <a:latin typeface="Quattrocento" pitchFamily="34" charset="0"/>
                    <a:ea typeface="Quattrocento" pitchFamily="34" charset="-122"/>
                    <a:cs typeface="Quattrocento" pitchFamily="34" charset="-120"/>
                  </a:rPr>
                  <a:t>Izvanredno održavanje: 200.000 do 400.000 eura po kilometru</a:t>
                </a:r>
                <a:endParaRPr lang="en-US" sz="1300" dirty="0"/>
              </a:p>
            </p:txBody>
          </p:sp>
        </p:grpSp>
      </p:grpSp>
      <p:pic>
        <p:nvPicPr>
          <p:cNvPr id="16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82E881C0-6BF3-3507-0E5D-F16A9B49C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  <p:pic>
        <p:nvPicPr>
          <p:cNvPr id="17" name="Picture 16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914E13D8-8F55-C927-6CE0-4A54BF72A5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0" y="2157617"/>
            <a:ext cx="2426332" cy="1819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9A1AED-A85C-4981-A550-C3D72E7F40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5954" r="9474"/>
          <a:stretch/>
        </p:blipFill>
        <p:spPr>
          <a:xfrm>
            <a:off x="837724" y="4335882"/>
            <a:ext cx="2415858" cy="22180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455" y="648772"/>
            <a:ext cx="7573089" cy="857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Opći tehnički uvjeti za radove na cestama – izdanje 2024.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785455" y="1639967"/>
            <a:ext cx="7573089" cy="375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OTU: minimalni zahtjevi izvođenja, uvjeti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kvalitete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načini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mjerenja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obračuna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radova pri građenju, rekonstrukcijama i održavanju cesta i cestovnih građevina.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85455" y="2115383"/>
            <a:ext cx="7573089" cy="187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OTU: dio ugovorne dokumentacije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85455" y="2403038"/>
            <a:ext cx="7573089" cy="187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Razlika u odnosu na ranije izdanje (2011.):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85455" y="2690693"/>
            <a:ext cx="7573089" cy="625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uključeni su radovi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redovnog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održavanja</a:t>
            </a:r>
            <a:endParaRPr lang="en-US" sz="120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obrađene su nove tehnologije</a:t>
            </a:r>
            <a:endParaRPr lang="en-US" sz="120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dozvoljena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šira uporaba recikliranih materijala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zadovoljavaju postavljene uvjete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55" y="3416022"/>
            <a:ext cx="4922401" cy="368939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85455" y="7205305"/>
            <a:ext cx="7573089" cy="375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15 knjiga</a:t>
            </a:r>
            <a:endParaRPr lang="en-US" sz="1100" dirty="0"/>
          </a:p>
          <a:p>
            <a:pPr marL="0" indent="0" algn="l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1555 stranica</a:t>
            </a:r>
            <a:endParaRPr lang="en-US" sz="1100" dirty="0"/>
          </a:p>
        </p:txBody>
      </p:sp>
      <p:pic>
        <p:nvPicPr>
          <p:cNvPr id="10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94158709-0A54-D985-1D9D-08B6EEFAC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686" y="7393066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1649" y="646748"/>
            <a:ext cx="3546634" cy="443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Zelena javna nabava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1037749" y="1338977"/>
            <a:ext cx="7294602" cy="392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Zelena javna nabava je instrument zaštite okoliša kojim se potiče nabava roba, usluga i radova sa smanjenim ekološkim utjecajem.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811649" y="1232297"/>
            <a:ext cx="15240" cy="606266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6" name="Text 3"/>
          <p:cNvSpPr/>
          <p:nvPr/>
        </p:nvSpPr>
        <p:spPr>
          <a:xfrm>
            <a:off x="811649" y="1945243"/>
            <a:ext cx="7520702" cy="392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OTU Knjiga 14: vrste i tipovi, svojstva, metode ispitivanja i uvjeti kvalitete te dokazivanje uporabljivosti materijala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811649" y="2444829"/>
            <a:ext cx="7520702" cy="426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dopuštena je šira primjena recikliranih materijala, uz uvjet da zadovoljavaju propisana svojstva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 odnosu na starije izdanje, usvojene izmjene prema stečenim iskustvima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811649" y="2977634"/>
            <a:ext cx="7520702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Izazov: javna nabava koja </a:t>
            </a:r>
            <a:r>
              <a:rPr lang="en-US" sz="11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preferira primjenu recikliranih materijala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811649" y="3280767"/>
            <a:ext cx="7520702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Vlada RH: Odluka o provedbi zelene javne nabave (1.1.2025.)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811649" y="3583900"/>
            <a:ext cx="7520702" cy="392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Uvođenjem mehanizma zelene javne nabave </a:t>
            </a:r>
            <a:r>
              <a:rPr lang="en-US" sz="11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neće</a:t>
            </a: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biti isključeni izvođači radova koji ne posjeduju napredne tehnologije.</a:t>
            </a:r>
            <a:endParaRPr lang="en-US" sz="11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49" y="4190167"/>
            <a:ext cx="2324695" cy="3285887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453" y="4190167"/>
            <a:ext cx="2324695" cy="1630323"/>
          </a:xfrm>
          <a:prstGeom prst="rect">
            <a:avLst/>
          </a:prstGeom>
        </p:spPr>
      </p:pic>
      <p:pic>
        <p:nvPicPr>
          <p:cNvPr id="13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AB720322-8710-54A4-36B6-1D99F6E8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686" y="7393066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073551A-EBEF-B46F-8543-5B37192D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962559" y="1396902"/>
            <a:ext cx="13792676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20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Radni dokument stručnih službi Europske komisije:</a:t>
            </a:r>
            <a:endParaRPr lang="en-US" sz="1200" i="1" dirty="0"/>
          </a:p>
        </p:txBody>
      </p:sp>
      <p:sp>
        <p:nvSpPr>
          <p:cNvPr id="4" name="Text 2"/>
          <p:cNvSpPr/>
          <p:nvPr/>
        </p:nvSpPr>
        <p:spPr>
          <a:xfrm>
            <a:off x="962559" y="1661082"/>
            <a:ext cx="13792676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200" b="1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Mjerila EU-a za zelenu javnu nabavu za projektiranje, izgradnju i održavanje cesta - primjeri</a:t>
            </a:r>
            <a:endParaRPr lang="en-US" sz="1200" i="1" dirty="0"/>
          </a:p>
        </p:txBody>
      </p:sp>
      <p:sp>
        <p:nvSpPr>
          <p:cNvPr id="5" name="Text 3"/>
          <p:cNvSpPr/>
          <p:nvPr/>
        </p:nvSpPr>
        <p:spPr>
          <a:xfrm>
            <a:off x="564475" y="2260051"/>
            <a:ext cx="3954185" cy="114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6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1. Kompetencije glavnog izvođača radova na izgradnji (uvjeti sposobnosti gospodarskog subjekta)</a:t>
            </a:r>
            <a:endParaRPr lang="en-US" sz="1600" b="1" dirty="0"/>
          </a:p>
        </p:txBody>
      </p:sp>
      <p:sp>
        <p:nvSpPr>
          <p:cNvPr id="6" name="Text 4"/>
          <p:cNvSpPr/>
          <p:nvPr/>
        </p:nvSpPr>
        <p:spPr>
          <a:xfrm>
            <a:off x="564475" y="2491147"/>
            <a:ext cx="8199596" cy="697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hr-HR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skustvo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nabavi i uporabi materijala s visokim udjelom recikliranog materijala i nusproizvoda u izgradnji i održavanju cesta</a:t>
            </a:r>
            <a:endParaRPr lang="en-US" sz="14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hr-HR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skustvo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 niskotemperaturnim bitumenskim mješavinama (NT)</a:t>
            </a:r>
            <a:endParaRPr lang="en-US" sz="14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hr-HR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skustvo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izgradnji kolnika s niskom razinom buke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64475" y="3999935"/>
            <a:ext cx="2541627" cy="114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6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2. Niskotemperaturna bitumenska mješavina za asfaltni kolnik</a:t>
            </a:r>
            <a:endParaRPr lang="en-US" sz="1600" b="1" dirty="0"/>
          </a:p>
        </p:txBody>
      </p:sp>
      <p:sp>
        <p:nvSpPr>
          <p:cNvPr id="8" name="Text 6"/>
          <p:cNvSpPr/>
          <p:nvPr/>
        </p:nvSpPr>
        <p:spPr>
          <a:xfrm>
            <a:off x="550667" y="4311267"/>
            <a:ext cx="8199596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Propisana temperatura ugradnje bitumenskih mješavina ne prelazi 120°C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564475" y="4606797"/>
            <a:ext cx="1318498" cy="114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6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 Uporaba recikliranog sadržaja</a:t>
            </a:r>
            <a:endParaRPr lang="en-US" sz="1600" b="1" dirty="0"/>
          </a:p>
        </p:txBody>
      </p:sp>
      <p:sp>
        <p:nvSpPr>
          <p:cNvPr id="10" name="Text 8"/>
          <p:cNvSpPr/>
          <p:nvPr/>
        </p:nvSpPr>
        <p:spPr>
          <a:xfrm>
            <a:off x="550667" y="4812966"/>
            <a:ext cx="8199596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Bodovi se daju ponuditeljima koji ostvaruju 30 % ili više recikliranog ili ponovno uporabljenog sadržaja i/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hr-HR" sz="14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buNone/>
            </a:pP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nusproizvoda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564475" y="5471278"/>
            <a:ext cx="3117533" cy="114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6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4. Zahtjevi za smanjenje emisije CO₂ povezane s prijevozom agregata (vozila)</a:t>
            </a:r>
            <a:endParaRPr lang="en-US" sz="1600" b="1" dirty="0"/>
          </a:p>
        </p:txBody>
      </p:sp>
      <p:sp>
        <p:nvSpPr>
          <p:cNvPr id="12" name="Text 10"/>
          <p:cNvSpPr/>
          <p:nvPr/>
        </p:nvSpPr>
        <p:spPr>
          <a:xfrm>
            <a:off x="564475" y="5791902"/>
            <a:ext cx="8199596" cy="82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Bodovi razmjerno smanjenju emisija ekvivalenta CO₂ po toni agregata za izgradnju ceste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564475" y="6138927"/>
            <a:ext cx="1534954" cy="114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60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5. Zahtjevi u pogledu trajnosti kolnika</a:t>
            </a:r>
            <a:endParaRPr lang="en-US" sz="16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8E49DC-EB40-417A-7DD8-4DDF6B8DB80A}"/>
              </a:ext>
            </a:extLst>
          </p:cNvPr>
          <p:cNvGrpSpPr/>
          <p:nvPr/>
        </p:nvGrpSpPr>
        <p:grpSpPr>
          <a:xfrm>
            <a:off x="564475" y="6467817"/>
            <a:ext cx="8199596" cy="345299"/>
            <a:chOff x="418862" y="5893483"/>
            <a:chExt cx="8199596" cy="345299"/>
          </a:xfrm>
        </p:grpSpPr>
        <p:sp>
          <p:nvSpPr>
            <p:cNvPr id="14" name="Text 12"/>
            <p:cNvSpPr/>
            <p:nvPr/>
          </p:nvSpPr>
          <p:spPr>
            <a:xfrm>
              <a:off x="418862" y="5893483"/>
              <a:ext cx="8199596" cy="823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600"/>
                </a:lnSpc>
                <a:buNone/>
              </a:pPr>
              <a:r>
                <a:rPr lang="en-US" sz="14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Tehnički propis:</a:t>
              </a:r>
              <a:endParaRPr lang="en-US" sz="14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418862" y="6065189"/>
              <a:ext cx="8199596" cy="17359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ct val="150000"/>
                </a:lnSpc>
                <a:buSzPct val="100000"/>
                <a:buChar char="•"/>
              </a:pPr>
              <a:r>
                <a:rPr lang="hr-HR" sz="14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p</a:t>
              </a:r>
              <a:r>
                <a:rPr lang="en-US" sz="1400" dirty="0" err="1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rojektirani</a:t>
              </a:r>
              <a:r>
                <a:rPr lang="en-US" sz="14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uporabni vijek kolničke konstrukcije s asfaltnim kolnikom je najmanje 20 godina</a:t>
              </a:r>
              <a:endParaRPr lang="en-US" sz="1400" dirty="0"/>
            </a:p>
            <a:p>
              <a:pPr marL="342900" indent="-342900" algn="l">
                <a:lnSpc>
                  <a:spcPct val="150000"/>
                </a:lnSpc>
                <a:buSzPct val="100000"/>
                <a:buChar char="•"/>
              </a:pPr>
              <a:r>
                <a:rPr lang="hr-HR" sz="14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z</a:t>
              </a:r>
              <a:r>
                <a:rPr lang="en-US" sz="1400" dirty="0" err="1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elena</a:t>
              </a:r>
              <a:r>
                <a:rPr lang="en-US" sz="1400" dirty="0">
                  <a:solidFill>
                    <a:srgbClr val="F9EEE7"/>
                  </a:solidFill>
                  <a:latin typeface="Quattrocento" pitchFamily="34" charset="0"/>
                  <a:ea typeface="Quattrocento" pitchFamily="34" charset="-122"/>
                  <a:cs typeface="Quattrocento" pitchFamily="34" charset="-120"/>
                </a:rPr>
                <a:t> nabava: dulji vijek uporabe? Otpornija gradiva?</a:t>
              </a:r>
              <a:endParaRPr lang="en-US" sz="1400" dirty="0"/>
            </a:p>
          </p:txBody>
        </p:sp>
      </p:grp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458" y="858083"/>
            <a:ext cx="3511987" cy="2016562"/>
          </a:xfrm>
          <a:prstGeom prst="rect">
            <a:avLst/>
          </a:prstGeom>
        </p:spPr>
      </p:pic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458" y="2902982"/>
            <a:ext cx="3511987" cy="2338268"/>
          </a:xfrm>
          <a:prstGeom prst="rect">
            <a:avLst/>
          </a:prstGeom>
        </p:spPr>
      </p:pic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1458" y="5269587"/>
            <a:ext cx="3511987" cy="2634734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BCF19264-1075-6433-6932-C5CA73386917}"/>
              </a:ext>
            </a:extLst>
          </p:cNvPr>
          <p:cNvSpPr/>
          <p:nvPr/>
        </p:nvSpPr>
        <p:spPr>
          <a:xfrm>
            <a:off x="811649" y="646748"/>
            <a:ext cx="3546634" cy="443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Zelena javna nabava</a:t>
            </a:r>
            <a:endParaRPr lang="en-US" sz="2750" dirty="0"/>
          </a:p>
        </p:txBody>
      </p:sp>
      <p:pic>
        <p:nvPicPr>
          <p:cNvPr id="23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776538FC-6A82-1C6C-694B-1D5D33AE7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  <p:sp>
        <p:nvSpPr>
          <p:cNvPr id="24" name="Shape 2">
            <a:extLst>
              <a:ext uri="{FF2B5EF4-FFF2-40B4-BE49-F238E27FC236}">
                <a16:creationId xmlns:a16="http://schemas.microsoft.com/office/drawing/2014/main" id="{B124FF84-A6E1-D843-E7FD-7F00EB251D5E}"/>
              </a:ext>
            </a:extLst>
          </p:cNvPr>
          <p:cNvSpPr/>
          <p:nvPr/>
        </p:nvSpPr>
        <p:spPr>
          <a:xfrm>
            <a:off x="811649" y="1232297"/>
            <a:ext cx="15240" cy="606266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54775"/>
            <a:ext cx="8023979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Ocjenjivanje stanja kolnika - gospodarenje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724" y="1852017"/>
            <a:ext cx="448747" cy="448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2468999"/>
            <a:ext cx="2932867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Sustav gospodarenja kolnicima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837724" y="2813685"/>
            <a:ext cx="4206121" cy="50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HC imaju ambiciju uspostaviti konzistentan sustav gospodarenja kolnicima.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2080" y="1852017"/>
            <a:ext cx="448747" cy="4487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2080" y="2468999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Prioriteti obnove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5212080" y="2813685"/>
            <a:ext cx="4206121" cy="50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Kontinuirano ocjenjivanje stanja kolnika u cilju objektivnog određivanja prioriteta obnove.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6436" y="1852017"/>
            <a:ext cx="448747" cy="448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586436" y="2468999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Procesi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9586436" y="2813685"/>
            <a:ext cx="4206121" cy="50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Planiranje, programi, priprema i provedba kao povezan slijed aktivnosti.</a:t>
            </a:r>
            <a:endParaRPr lang="en-US" sz="1400" dirty="0"/>
          </a:p>
        </p:txBody>
      </p:sp>
      <p:sp>
        <p:nvSpPr>
          <p:cNvPr id="12" name="Shape 7"/>
          <p:cNvSpPr/>
          <p:nvPr/>
        </p:nvSpPr>
        <p:spPr>
          <a:xfrm>
            <a:off x="837724" y="3467814"/>
            <a:ext cx="12954952" cy="641390"/>
          </a:xfrm>
          <a:prstGeom prst="roundRect">
            <a:avLst>
              <a:gd name="adj" fmla="val 4199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151" y="3710226"/>
            <a:ext cx="224314" cy="17942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20892" y="3647122"/>
            <a:ext cx="12192357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Glavni izazov:</a:t>
            </a:r>
            <a:r>
              <a:rPr lang="en-US" sz="14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obrada rezultata ispitivanja.</a:t>
            </a:r>
            <a:endParaRPr lang="en-US" sz="1400" dirty="0"/>
          </a:p>
        </p:txBody>
      </p:sp>
      <p:sp>
        <p:nvSpPr>
          <p:cNvPr id="15" name="Shape 9"/>
          <p:cNvSpPr/>
          <p:nvPr/>
        </p:nvSpPr>
        <p:spPr>
          <a:xfrm>
            <a:off x="837724" y="4529852"/>
            <a:ext cx="3137773" cy="2644854"/>
          </a:xfrm>
          <a:prstGeom prst="roundRect">
            <a:avLst>
              <a:gd name="adj" fmla="val 4149"/>
            </a:avLst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6" name="Shape 10"/>
          <p:cNvSpPr/>
          <p:nvPr/>
        </p:nvSpPr>
        <p:spPr>
          <a:xfrm>
            <a:off x="837724" y="4506992"/>
            <a:ext cx="3137773" cy="9144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7" name="Shape 11"/>
          <p:cNvSpPr/>
          <p:nvPr/>
        </p:nvSpPr>
        <p:spPr>
          <a:xfrm>
            <a:off x="2137350" y="4260652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8918" y="4422219"/>
            <a:ext cx="215384" cy="21538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040011" y="4978598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Planiranje</a:t>
            </a:r>
            <a:endParaRPr lang="en-US" sz="1650" dirty="0"/>
          </a:p>
        </p:txBody>
      </p:sp>
      <p:sp>
        <p:nvSpPr>
          <p:cNvPr id="20" name="Text 13"/>
          <p:cNvSpPr/>
          <p:nvPr/>
        </p:nvSpPr>
        <p:spPr>
          <a:xfrm>
            <a:off x="1040011" y="5323284"/>
            <a:ext cx="2733199" cy="164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Duljina cesta: GIS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Podaci o prometu: brojanje i opterećenja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Stanje kolnika na razini mreže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Tehničke specifikacije (OTU, upute, projektni zadaci…)</a:t>
            </a:r>
            <a:endParaRPr lang="en-US" sz="1400" dirty="0"/>
          </a:p>
        </p:txBody>
      </p:sp>
      <p:sp>
        <p:nvSpPr>
          <p:cNvPr id="21" name="Shape 14"/>
          <p:cNvSpPr/>
          <p:nvPr/>
        </p:nvSpPr>
        <p:spPr>
          <a:xfrm>
            <a:off x="4110038" y="4529852"/>
            <a:ext cx="3137892" cy="2644854"/>
          </a:xfrm>
          <a:prstGeom prst="roundRect">
            <a:avLst>
              <a:gd name="adj" fmla="val 4149"/>
            </a:avLst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2" name="Shape 15"/>
          <p:cNvSpPr/>
          <p:nvPr/>
        </p:nvSpPr>
        <p:spPr>
          <a:xfrm>
            <a:off x="4110038" y="4506992"/>
            <a:ext cx="3137892" cy="9144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3" name="Shape 16"/>
          <p:cNvSpPr/>
          <p:nvPr/>
        </p:nvSpPr>
        <p:spPr>
          <a:xfrm>
            <a:off x="5409664" y="4260652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1232" y="4422219"/>
            <a:ext cx="215384" cy="215384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4312325" y="4978598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Programi</a:t>
            </a:r>
            <a:endParaRPr lang="en-US" sz="1650" dirty="0"/>
          </a:p>
        </p:txBody>
      </p:sp>
      <p:sp>
        <p:nvSpPr>
          <p:cNvPr id="26" name="Text 18"/>
          <p:cNvSpPr/>
          <p:nvPr/>
        </p:nvSpPr>
        <p:spPr>
          <a:xfrm>
            <a:off x="4312325" y="5323284"/>
            <a:ext cx="2733318" cy="135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Odabir dionica za obnovu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Načelni odabir zahvata za odabrane dionice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Procjena troškova na godišnjoj osnovi</a:t>
            </a:r>
            <a:endParaRPr lang="en-US" sz="1400" dirty="0"/>
          </a:p>
        </p:txBody>
      </p:sp>
      <p:sp>
        <p:nvSpPr>
          <p:cNvPr id="27" name="Shape 19"/>
          <p:cNvSpPr/>
          <p:nvPr/>
        </p:nvSpPr>
        <p:spPr>
          <a:xfrm>
            <a:off x="7382470" y="4529852"/>
            <a:ext cx="3137773" cy="2644854"/>
          </a:xfrm>
          <a:prstGeom prst="roundRect">
            <a:avLst>
              <a:gd name="adj" fmla="val 4149"/>
            </a:avLst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8" name="Shape 20"/>
          <p:cNvSpPr/>
          <p:nvPr/>
        </p:nvSpPr>
        <p:spPr>
          <a:xfrm>
            <a:off x="7382470" y="4506992"/>
            <a:ext cx="3137773" cy="9144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29" name="Shape 21"/>
          <p:cNvSpPr/>
          <p:nvPr/>
        </p:nvSpPr>
        <p:spPr>
          <a:xfrm>
            <a:off x="8682097" y="4260652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0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43665" y="4422219"/>
            <a:ext cx="215384" cy="215384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7584758" y="4978598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Priprema</a:t>
            </a:r>
            <a:endParaRPr lang="en-US" sz="1650" dirty="0"/>
          </a:p>
        </p:txBody>
      </p:sp>
      <p:sp>
        <p:nvSpPr>
          <p:cNvPr id="32" name="Text 23"/>
          <p:cNvSpPr/>
          <p:nvPr/>
        </p:nvSpPr>
        <p:spPr>
          <a:xfrm>
            <a:off x="7584758" y="5323284"/>
            <a:ext cx="2733199" cy="5497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Projektiranje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Javna nabava i ugovaranje</a:t>
            </a:r>
            <a:endParaRPr lang="en-US" sz="1400" dirty="0"/>
          </a:p>
        </p:txBody>
      </p:sp>
      <p:sp>
        <p:nvSpPr>
          <p:cNvPr id="33" name="Shape 24"/>
          <p:cNvSpPr/>
          <p:nvPr/>
        </p:nvSpPr>
        <p:spPr>
          <a:xfrm>
            <a:off x="10654784" y="4529852"/>
            <a:ext cx="3137892" cy="2644854"/>
          </a:xfrm>
          <a:prstGeom prst="roundRect">
            <a:avLst>
              <a:gd name="adj" fmla="val 4149"/>
            </a:avLst>
          </a:prstGeom>
          <a:solidFill>
            <a:srgbClr val="12333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4" name="Shape 25"/>
          <p:cNvSpPr/>
          <p:nvPr/>
        </p:nvSpPr>
        <p:spPr>
          <a:xfrm>
            <a:off x="10654784" y="4506992"/>
            <a:ext cx="3137892" cy="9144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35" name="Shape 26"/>
          <p:cNvSpPr/>
          <p:nvPr/>
        </p:nvSpPr>
        <p:spPr>
          <a:xfrm>
            <a:off x="11954411" y="4260652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36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15979" y="4422219"/>
            <a:ext cx="215384" cy="215384"/>
          </a:xfrm>
          <a:prstGeom prst="rect">
            <a:avLst/>
          </a:prstGeom>
        </p:spPr>
      </p:pic>
      <p:sp>
        <p:nvSpPr>
          <p:cNvPr id="37" name="Text 27"/>
          <p:cNvSpPr/>
          <p:nvPr/>
        </p:nvSpPr>
        <p:spPr>
          <a:xfrm>
            <a:off x="10857071" y="4978598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Provedba</a:t>
            </a:r>
            <a:endParaRPr lang="en-US" sz="1650" dirty="0"/>
          </a:p>
        </p:txBody>
      </p:sp>
      <p:sp>
        <p:nvSpPr>
          <p:cNvPr id="38" name="Text 28"/>
          <p:cNvSpPr/>
          <p:nvPr/>
        </p:nvSpPr>
        <p:spPr>
          <a:xfrm>
            <a:off x="10857071" y="5323284"/>
            <a:ext cx="2733318" cy="801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Detaljni istražni radovi, probne dionice</a:t>
            </a:r>
            <a:endParaRPr lang="en-US" sz="14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Praćenje i kontrola</a:t>
            </a:r>
            <a:endParaRPr lang="en-US" sz="1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19EAFBD-A832-1141-99B5-828F4A0EC6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  <p:pic>
        <p:nvPicPr>
          <p:cNvPr id="40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754A572A-9CDA-B39F-EB4C-C7DE94125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678299"/>
            <a:ext cx="3685223" cy="298013"/>
          </a:xfrm>
          <a:prstGeom prst="roundRect">
            <a:avLst>
              <a:gd name="adj" fmla="val 6747"/>
            </a:avLst>
          </a:prstGeom>
          <a:noFill/>
          <a:ln w="7620">
            <a:solidFill>
              <a:srgbClr val="EF9C82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3" name="Text 1"/>
          <p:cNvSpPr/>
          <p:nvPr/>
        </p:nvSpPr>
        <p:spPr>
          <a:xfrm>
            <a:off x="945833" y="736163"/>
            <a:ext cx="3469005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TEHNIČKI PROPIS — ZA ASFALTNE KOLNIKE, NN 48/2021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837724" y="1023223"/>
            <a:ext cx="8853726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Projekt kolničke konstrukcije s asfaltnim kolnikom</a:t>
            </a:r>
            <a:endParaRPr lang="en-US" sz="3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98" y="1823680"/>
            <a:ext cx="3642598" cy="273188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298" y="4687491"/>
            <a:ext cx="3642598" cy="273188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69499" y="2492862"/>
            <a:ext cx="7342108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Projektiranje: temeljem 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prethodnih istražnih radova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6469499" y="2837906"/>
            <a:ext cx="7342108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Obim i vrstu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istražnih radova određuje projektant, prema konkretnoj situaciji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6480929" y="3258336"/>
            <a:ext cx="7342108" cy="68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 projektu se mora osigurati 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održiva uporaba prirodnih izvora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na način da minimalno 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2%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svih građevnih proizvoda bude iz </a:t>
            </a:r>
            <a:r>
              <a:rPr lang="en-US" sz="14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recikliranih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odnosno ponovo uporabljivih izvora, a posebno se mora voditi računa o maksimalnoj upotrebi reciklažnog asfalta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6709410" y="4329113"/>
            <a:ext cx="7090767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korištenje recikliranih asfaltnih zastora u izgradnji nije samo dozvoljeno već je i preporučeno i to kod održavanja, rekonstrukcije i izgradnje novih cesta</a:t>
            </a:r>
            <a:endParaRPr lang="en-US" sz="1300" dirty="0"/>
          </a:p>
        </p:txBody>
      </p:sp>
      <p:sp>
        <p:nvSpPr>
          <p:cNvPr id="11" name="Shape 7"/>
          <p:cNvSpPr/>
          <p:nvPr/>
        </p:nvSpPr>
        <p:spPr>
          <a:xfrm>
            <a:off x="6458069" y="4329113"/>
            <a:ext cx="22860" cy="455533"/>
          </a:xfrm>
          <a:prstGeom prst="rect">
            <a:avLst/>
          </a:prstGeom>
          <a:solidFill>
            <a:srgbClr val="EF9C82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12" name="Text 8"/>
          <p:cNvSpPr/>
          <p:nvPr/>
        </p:nvSpPr>
        <p:spPr>
          <a:xfrm>
            <a:off x="6458069" y="5035021"/>
            <a:ext cx="197131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Praksa projektiranja: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6458069" y="5531855"/>
            <a:ext cx="7342108" cy="1179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Projekti kolničkih konstrukcija ne vode dovoljno računa o štednji – postavljaju se pitanja: debljina slojeva, vrsta mješavine</a:t>
            </a:r>
            <a:endParaRPr lang="en-US" sz="1400" dirty="0"/>
          </a:p>
          <a:p>
            <a:pPr marL="342900" indent="-342900" algn="l">
              <a:lnSpc>
                <a:spcPts val="17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Reciklirani materijali koriste se manje no u usporedivim državama: investitor će stimulirati izvedbu recikliranog asfalta (RAP), prepoznaju se prednosti niskotemperaturnih asfaltnih mješavina</a:t>
            </a:r>
            <a:endParaRPr lang="en-US" sz="1400" dirty="0"/>
          </a:p>
        </p:txBody>
      </p:sp>
      <p:pic>
        <p:nvPicPr>
          <p:cNvPr id="14" name="Slika 13" descr="Slika na kojoj se prikazuje Font, grafika, grafički dizajn, logotip&#10;&#10;Opis je automatski generiran">
            <a:extLst>
              <a:ext uri="{FF2B5EF4-FFF2-40B4-BE49-F238E27FC236}">
                <a16:creationId xmlns:a16="http://schemas.microsoft.com/office/drawing/2014/main" id="{7C4FD713-A66C-E971-9742-73E81E14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0280" y="178036"/>
            <a:ext cx="2129319" cy="479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A0B15-4897-F9E6-F4F7-7F54B1EE6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661" y="7506215"/>
            <a:ext cx="2047875" cy="647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1771</Words>
  <Application>Microsoft Office PowerPoint</Application>
  <PresentationFormat>Prilagođeno</PresentationFormat>
  <Paragraphs>247</Paragraphs>
  <Slides>16</Slides>
  <Notes>16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Quattrocento</vt:lpstr>
      <vt:lpstr>-apple-system, BlinkMacSystemFont, Segoe UI, Roboto, Helvetica Neue, Arial, sans-serif Medium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Sandra Petric</dc:creator>
  <cp:lastModifiedBy>Zvonko Zvonarek</cp:lastModifiedBy>
  <cp:revision>3</cp:revision>
  <dcterms:created xsi:type="dcterms:W3CDTF">2026-04-17T11:58:57Z</dcterms:created>
  <dcterms:modified xsi:type="dcterms:W3CDTF">2026-04-29T22:23:39Z</dcterms:modified>
</cp:coreProperties>
</file>